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6"/>
  </p:notesMasterIdLst>
  <p:sldIdLst>
    <p:sldId id="256" r:id="rId2"/>
    <p:sldId id="306" r:id="rId3"/>
    <p:sldId id="307" r:id="rId4"/>
    <p:sldId id="387" r:id="rId5"/>
    <p:sldId id="388" r:id="rId6"/>
    <p:sldId id="389" r:id="rId7"/>
    <p:sldId id="357" r:id="rId8"/>
    <p:sldId id="329" r:id="rId9"/>
    <p:sldId id="382" r:id="rId10"/>
    <p:sldId id="383" r:id="rId11"/>
    <p:sldId id="384" r:id="rId12"/>
    <p:sldId id="391" r:id="rId13"/>
    <p:sldId id="362" r:id="rId14"/>
    <p:sldId id="360" r:id="rId15"/>
    <p:sldId id="390" r:id="rId16"/>
    <p:sldId id="361" r:id="rId17"/>
    <p:sldId id="363" r:id="rId18"/>
    <p:sldId id="365" r:id="rId19"/>
    <p:sldId id="366" r:id="rId20"/>
    <p:sldId id="367" r:id="rId21"/>
    <p:sldId id="368" r:id="rId22"/>
    <p:sldId id="369" r:id="rId23"/>
    <p:sldId id="371" r:id="rId24"/>
    <p:sldId id="372" r:id="rId25"/>
    <p:sldId id="373" r:id="rId26"/>
    <p:sldId id="374" r:id="rId27"/>
    <p:sldId id="375" r:id="rId28"/>
    <p:sldId id="376" r:id="rId29"/>
    <p:sldId id="377" r:id="rId30"/>
    <p:sldId id="378" r:id="rId31"/>
    <p:sldId id="379" r:id="rId32"/>
    <p:sldId id="380" r:id="rId33"/>
    <p:sldId id="324" r:id="rId34"/>
    <p:sldId id="386"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817A9D-3600-4AA8-A93A-EB8BDF9C2E81}" type="datetimeFigureOut">
              <a:rPr lang="ru-RU" smtClean="0"/>
              <a:pPr/>
              <a:t>01.11.2016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A8B346-CFBF-4D13-9441-BFAE460F994B}" type="slidenum">
              <a:rPr lang="ru-RU" smtClean="0"/>
              <a:pPr/>
              <a:t>‹#›</a:t>
            </a:fld>
            <a:endParaRPr lang="ru-RU"/>
          </a:p>
        </p:txBody>
      </p:sp>
    </p:spTree>
    <p:extLst>
      <p:ext uri="{BB962C8B-B14F-4D97-AF65-F5344CB8AC3E}">
        <p14:creationId xmlns:p14="http://schemas.microsoft.com/office/powerpoint/2010/main" val="736876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98585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42835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15257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12336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391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01.11.2016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56273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01.11.2016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63995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01.11.2016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23839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01.11.2016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66473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01.11.2016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77975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01.11.2016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27297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colorTemperature colorTemp="47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01.11.2016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9575305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vip.1klpu.r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vip.1klpu.r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vip.1klpu.r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vip.1klpu.r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vip.1klpu.ru/"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vip.1klpu.r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vip.1klpu.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vip.1klpu.ru/"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hyperlink" Target="http://vip.1klpu.r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7581" y="3212977"/>
            <a:ext cx="7175351" cy="144016"/>
          </a:xfrm>
        </p:spPr>
        <p:txBody>
          <a:bodyPr>
            <a:normAutofit fontScale="90000"/>
          </a:bodyPr>
          <a:lstStyle/>
          <a:p>
            <a:pPr lvl="0">
              <a:spcBef>
                <a:spcPct val="20000"/>
              </a:spcBef>
            </a:pPr>
            <a:r>
              <a:rPr lang="ru-RU" sz="2700" b="1" dirty="0" smtClean="0">
                <a:solidFill>
                  <a:srgbClr val="4F81BD">
                    <a:lumMod val="75000"/>
                  </a:srgbClr>
                </a:solidFill>
                <a:ea typeface="+mn-ea"/>
                <a:cs typeface="+mn-cs"/>
              </a:rPr>
              <a:t/>
            </a:r>
            <a:br>
              <a:rPr lang="ru-RU" sz="2700" b="1" dirty="0" smtClean="0">
                <a:solidFill>
                  <a:srgbClr val="4F81BD">
                    <a:lumMod val="75000"/>
                  </a:srgbClr>
                </a:solidFill>
                <a:ea typeface="+mn-ea"/>
                <a:cs typeface="+mn-cs"/>
              </a:rPr>
            </a:br>
            <a:r>
              <a:rPr lang="ru-RU" sz="2200" b="1" dirty="0" smtClean="0">
                <a:solidFill>
                  <a:srgbClr val="4F81BD">
                    <a:lumMod val="75000"/>
                  </a:srgbClr>
                </a:solidFill>
                <a:ea typeface="+mn-ea"/>
                <a:cs typeface="+mn-cs"/>
              </a:rPr>
              <a:t>Обучающий </a:t>
            </a:r>
            <a:r>
              <a:rPr lang="ru-RU" sz="2200" b="1" dirty="0">
                <a:solidFill>
                  <a:srgbClr val="4F81BD">
                    <a:lumMod val="75000"/>
                  </a:srgbClr>
                </a:solidFill>
                <a:ea typeface="+mn-ea"/>
                <a:cs typeface="+mn-cs"/>
              </a:rPr>
              <a:t>семинар на тему:</a:t>
            </a:r>
            <a:br>
              <a:rPr lang="ru-RU" sz="2200" b="1" dirty="0">
                <a:solidFill>
                  <a:srgbClr val="4F81BD">
                    <a:lumMod val="75000"/>
                  </a:srgbClr>
                </a:solidFill>
                <a:ea typeface="+mn-ea"/>
                <a:cs typeface="+mn-cs"/>
              </a:rPr>
            </a:br>
            <a:r>
              <a:rPr lang="ru-RU" sz="2200" dirty="0">
                <a:solidFill>
                  <a:srgbClr val="4F81BD">
                    <a:lumMod val="75000"/>
                  </a:srgbClr>
                </a:solidFill>
                <a:ea typeface="+mn-ea"/>
                <a:cs typeface="+mn-cs"/>
              </a:rPr>
              <a:t> «ОРГАНИЗАЦИЯ БЕЗОПАСНОЙ БОЛЬНИЧНОЙ СРЕДЫ В УСЛОВИЯХ ЛЕЧЕБНО-ПРОФИЛАКТИЧЕСКОЙ ОРГАНИЗАЦИИ ФТИЗИАТРИЧЕСКОГО ПРОФИЛЯ» </a:t>
            </a:r>
            <a:r>
              <a:rPr lang="ru-RU" sz="2200" b="1" dirty="0">
                <a:solidFill>
                  <a:srgbClr val="4F81BD">
                    <a:lumMod val="50000"/>
                  </a:srgbClr>
                </a:solidFill>
                <a:ea typeface="+mn-ea"/>
                <a:cs typeface="+mn-cs"/>
              </a:rPr>
              <a:t/>
            </a:r>
            <a:br>
              <a:rPr lang="ru-RU" sz="2200" b="1" dirty="0">
                <a:solidFill>
                  <a:srgbClr val="4F81BD">
                    <a:lumMod val="50000"/>
                  </a:srgbClr>
                </a:solidFill>
                <a:ea typeface="+mn-ea"/>
                <a:cs typeface="+mn-cs"/>
              </a:rPr>
            </a:br>
            <a:r>
              <a:rPr lang="ru-RU" sz="3600" dirty="0" smtClean="0">
                <a:solidFill>
                  <a:schemeClr val="tx1">
                    <a:lumMod val="75000"/>
                  </a:schemeClr>
                </a:solidFill>
              </a:rPr>
              <a:t> </a:t>
            </a:r>
            <a:endParaRPr lang="ru-RU" sz="3600" dirty="0">
              <a:solidFill>
                <a:schemeClr val="tx1">
                  <a:lumMod val="75000"/>
                </a:schemeClr>
              </a:solidFill>
            </a:endParaRPr>
          </a:p>
        </p:txBody>
      </p:sp>
      <p:sp>
        <p:nvSpPr>
          <p:cNvPr id="3" name="Подзаголовок 2"/>
          <p:cNvSpPr>
            <a:spLocks noGrp="1"/>
          </p:cNvSpPr>
          <p:nvPr>
            <p:ph type="subTitle" idx="1"/>
          </p:nvPr>
        </p:nvSpPr>
        <p:spPr>
          <a:xfrm>
            <a:off x="0" y="3886200"/>
            <a:ext cx="8892480" cy="2567136"/>
          </a:xfrm>
        </p:spPr>
        <p:txBody>
          <a:bodyPr>
            <a:normAutofit/>
          </a:bodyPr>
          <a:lstStyle/>
          <a:p>
            <a:r>
              <a:rPr lang="ru-RU" sz="2800" dirty="0" smtClean="0">
                <a:solidFill>
                  <a:schemeClr val="tx1">
                    <a:lumMod val="50000"/>
                    <a:lumOff val="50000"/>
                  </a:schemeClr>
                </a:solidFill>
                <a:ea typeface="+mj-ea"/>
                <a:cs typeface="+mj-cs"/>
              </a:rPr>
              <a:t>«</a:t>
            </a:r>
            <a:r>
              <a:rPr lang="ru-RU" sz="2800" b="1" dirty="0">
                <a:solidFill>
                  <a:schemeClr val="tx1">
                    <a:lumMod val="50000"/>
                    <a:lumOff val="50000"/>
                  </a:schemeClr>
                </a:solidFill>
                <a:ea typeface="+mj-ea"/>
                <a:cs typeface="+mj-cs"/>
              </a:rPr>
              <a:t>Организация безопасной воздушной среды. Дезинфекция систем вентиляции</a:t>
            </a:r>
            <a:r>
              <a:rPr lang="ru-RU" sz="2800" dirty="0" smtClean="0">
                <a:solidFill>
                  <a:schemeClr val="tx1">
                    <a:lumMod val="50000"/>
                    <a:lumOff val="50000"/>
                  </a:schemeClr>
                </a:solidFill>
                <a:ea typeface="+mj-ea"/>
                <a:cs typeface="+mj-cs"/>
              </a:rPr>
              <a:t>»</a:t>
            </a:r>
          </a:p>
          <a:p>
            <a:pPr algn="r"/>
            <a:endParaRPr lang="ru-RU" sz="1600" dirty="0" smtClean="0">
              <a:solidFill>
                <a:schemeClr val="tx1">
                  <a:lumMod val="50000"/>
                  <a:lumOff val="50000"/>
                </a:schemeClr>
              </a:solidFill>
            </a:endParaRPr>
          </a:p>
          <a:p>
            <a:pPr algn="r"/>
            <a:r>
              <a:rPr lang="ru-RU" sz="1600" dirty="0" smtClean="0">
                <a:solidFill>
                  <a:schemeClr val="tx1">
                    <a:lumMod val="50000"/>
                    <a:lumOff val="50000"/>
                  </a:schemeClr>
                </a:solidFill>
              </a:rPr>
              <a:t>Главная медицинская сестра</a:t>
            </a:r>
          </a:p>
          <a:p>
            <a:pPr algn="r"/>
            <a:r>
              <a:rPr lang="ru-RU" sz="1600" dirty="0" smtClean="0">
                <a:solidFill>
                  <a:schemeClr val="tx1">
                    <a:lumMod val="50000"/>
                    <a:lumOff val="50000"/>
                  </a:schemeClr>
                </a:solidFill>
              </a:rPr>
              <a:t> ГАУЗ «Республиканский клинический противотуберкулезный диспансер» </a:t>
            </a:r>
          </a:p>
          <a:p>
            <a:pPr algn="r"/>
            <a:r>
              <a:rPr lang="ru-RU" sz="1600" dirty="0" err="1" smtClean="0">
                <a:solidFill>
                  <a:schemeClr val="tx1">
                    <a:lumMod val="50000"/>
                    <a:lumOff val="50000"/>
                  </a:schemeClr>
                </a:solidFill>
              </a:rPr>
              <a:t>Гизатуллина</a:t>
            </a:r>
            <a:r>
              <a:rPr lang="ru-RU" sz="1600" dirty="0" smtClean="0">
                <a:solidFill>
                  <a:schemeClr val="tx1">
                    <a:lumMod val="50000"/>
                    <a:lumOff val="50000"/>
                  </a:schemeClr>
                </a:solidFill>
              </a:rPr>
              <a:t> Марина Анатольевна</a:t>
            </a:r>
          </a:p>
          <a:p>
            <a:endParaRPr lang="ru-RU" sz="1600" dirty="0">
              <a:solidFill>
                <a:schemeClr val="tx1">
                  <a:lumMod val="50000"/>
                  <a:lumOff val="50000"/>
                </a:schemeClr>
              </a:solidFill>
            </a:endParaRPr>
          </a:p>
        </p:txBody>
      </p:sp>
      <p:pic>
        <p:nvPicPr>
          <p:cNvPr id="4" name="Picture 3"/>
          <p:cNvPicPr>
            <a:picLocks noChangeAspect="1" noChangeArrowheads="1"/>
          </p:cNvPicPr>
          <p:nvPr/>
        </p:nvPicPr>
        <p:blipFill>
          <a:blip r:embed="rId2"/>
          <a:srcRect/>
          <a:stretch>
            <a:fillRect/>
          </a:stretch>
        </p:blipFill>
        <p:spPr bwMode="auto">
          <a:xfrm>
            <a:off x="3500430" y="0"/>
            <a:ext cx="2390775" cy="2352675"/>
          </a:xfrm>
          <a:prstGeom prst="rect">
            <a:avLst/>
          </a:prstGeom>
          <a:noFill/>
          <a:ln w="9525">
            <a:noFill/>
            <a:miter lim="800000"/>
            <a:headEnd/>
            <a:tailEnd/>
          </a:ln>
          <a:effectLst/>
        </p:spPr>
      </p:pic>
    </p:spTree>
    <p:extLst>
      <p:ext uri="{BB962C8B-B14F-4D97-AF65-F5344CB8AC3E}">
        <p14:creationId xmlns:p14="http://schemas.microsoft.com/office/powerpoint/2010/main" val="2483863747"/>
      </p:ext>
    </p:extLst>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75000"/>
                  </a:schemeClr>
                </a:solidFill>
              </a:rPr>
              <a:t>Комбинированного типа</a:t>
            </a:r>
            <a:endParaRPr lang="ru-RU" dirty="0">
              <a:solidFill>
                <a:schemeClr val="accent1">
                  <a:lumMod val="75000"/>
                </a:schemeClr>
              </a:solidFill>
            </a:endParaRPr>
          </a:p>
        </p:txBody>
      </p:sp>
      <p:sp>
        <p:nvSpPr>
          <p:cNvPr id="3" name="Объект 2"/>
          <p:cNvSpPr>
            <a:spLocks noGrp="1"/>
          </p:cNvSpPr>
          <p:nvPr>
            <p:ph idx="1"/>
          </p:nvPr>
        </p:nvSpPr>
        <p:spPr/>
        <p:txBody>
          <a:bodyPr>
            <a:normAutofit/>
          </a:bodyPr>
          <a:lstStyle/>
          <a:p>
            <a:pPr marL="0" indent="0" algn="just">
              <a:buNone/>
            </a:pPr>
            <a:r>
              <a:rPr lang="ru-RU" dirty="0" smtClean="0"/>
              <a:t>	 </a:t>
            </a:r>
            <a:r>
              <a:rPr lang="ru-RU" sz="2400" dirty="0" smtClean="0"/>
              <a:t>Их используют для обеззараживания воздуха в присутствии людей (бактерицидный поток отраженного действия), а также воздуха и поверхностей помещения в отсутствие людей (бактерицидный поток прямого действия) – в зависимости от настройки подвижного отражателя.</a:t>
            </a:r>
          </a:p>
          <a:p>
            <a:endParaRPr lang="ru-RU" dirty="0" smtClean="0"/>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789040"/>
            <a:ext cx="403244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463399"/>
      </p:ext>
    </p:extLst>
  </p:cSld>
  <p:clrMapOvr>
    <a:masterClrMapping/>
  </p:clrMapOvr>
  <p:transition>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75000"/>
                  </a:schemeClr>
                </a:solidFill>
              </a:rPr>
              <a:t>Бактерицидная установка</a:t>
            </a:r>
            <a:endParaRPr lang="ru-RU" dirty="0">
              <a:solidFill>
                <a:schemeClr val="accent1">
                  <a:lumMod val="75000"/>
                </a:schemeClr>
              </a:solidFill>
            </a:endParaRPr>
          </a:p>
        </p:txBody>
      </p:sp>
      <p:sp>
        <p:nvSpPr>
          <p:cNvPr id="3" name="Объект 2"/>
          <p:cNvSpPr>
            <a:spLocks noGrp="1"/>
          </p:cNvSpPr>
          <p:nvPr>
            <p:ph idx="1"/>
          </p:nvPr>
        </p:nvSpPr>
        <p:spPr/>
        <p:txBody>
          <a:bodyPr/>
          <a:lstStyle/>
          <a:p>
            <a:pPr marL="0" indent="0" algn="just">
              <a:buNone/>
            </a:pPr>
            <a:r>
              <a:rPr lang="ru-RU" dirty="0"/>
              <a:t>	</a:t>
            </a:r>
            <a:r>
              <a:rPr lang="ru-RU" sz="2800" dirty="0" smtClean="0"/>
              <a:t>Ее используют для поддержания заданного уровня чистоты.</a:t>
            </a:r>
            <a:br>
              <a:rPr lang="ru-RU" sz="2800" dirty="0" smtClean="0"/>
            </a:br>
            <a:r>
              <a:rPr lang="ru-RU" sz="2800" dirty="0" smtClean="0"/>
              <a:t>Состоит из группы бактерицидных облучателей. Ее элементы могут быть встроены в систему приточно-вытяжной вентиляции для подачи в помещение обеззараженного воздуха.</a:t>
            </a:r>
          </a:p>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5013176"/>
            <a:ext cx="27527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descr="http://finlease.ru/tech/images/big/1202.jpg"/>
          <p:cNvPicPr>
            <a:picLocks noChangeAspect="1" noChangeArrowheads="1"/>
          </p:cNvPicPr>
          <p:nvPr/>
        </p:nvPicPr>
        <p:blipFill>
          <a:blip r:embed="rId3"/>
          <a:srcRect/>
          <a:stretch>
            <a:fillRect/>
          </a:stretch>
        </p:blipFill>
        <p:spPr bwMode="auto">
          <a:xfrm>
            <a:off x="357158" y="4933949"/>
            <a:ext cx="1905000" cy="1638323"/>
          </a:xfrm>
          <a:prstGeom prst="rect">
            <a:avLst/>
          </a:prstGeom>
          <a:noFill/>
        </p:spPr>
      </p:pic>
    </p:spTree>
    <p:extLst>
      <p:ext uri="{BB962C8B-B14F-4D97-AF65-F5344CB8AC3E}">
        <p14:creationId xmlns:p14="http://schemas.microsoft.com/office/powerpoint/2010/main" val="2572049000"/>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Autofit/>
          </a:bodyPr>
          <a:lstStyle/>
          <a:p>
            <a:endParaRPr lang="ru-RU" sz="2400" b="1" u="sng" dirty="0">
              <a:solidFill>
                <a:schemeClr val="tx2">
                  <a:lumMod val="60000"/>
                  <a:lumOff val="40000"/>
                </a:schemeClr>
              </a:solidFill>
            </a:endParaRPr>
          </a:p>
        </p:txBody>
      </p:sp>
      <p:sp>
        <p:nvSpPr>
          <p:cNvPr id="3" name="Содержимое 2"/>
          <p:cNvSpPr>
            <a:spLocks noGrp="1"/>
          </p:cNvSpPr>
          <p:nvPr>
            <p:ph idx="1"/>
          </p:nvPr>
        </p:nvSpPr>
        <p:spPr>
          <a:xfrm>
            <a:off x="457200" y="332656"/>
            <a:ext cx="8229600" cy="5793507"/>
          </a:xfrm>
        </p:spPr>
        <p:txBody>
          <a:bodyPr>
            <a:normAutofit/>
          </a:bodyPr>
          <a:lstStyle/>
          <a:p>
            <a:pPr marL="0" indent="0" algn="just">
              <a:buNone/>
            </a:pPr>
            <a:r>
              <a:rPr lang="ru-RU" dirty="0" smtClean="0"/>
              <a:t>	</a:t>
            </a:r>
            <a:r>
              <a:rPr lang="ru-RU" sz="2200" dirty="0" smtClean="0"/>
              <a:t>	Бактерицидные лампы, отработавшие срок службы или вышедшие из строя, должны храниться запакованными в герметичной упаковке в отдельном, специально выделенном помещении для хранения ртутьсодержащих отходов, </a:t>
            </a:r>
            <a:r>
              <a:rPr lang="ru-RU" sz="2200" b="1" dirty="0" smtClean="0"/>
              <a:t>под замком</a:t>
            </a:r>
            <a:r>
              <a:rPr lang="ru-RU" sz="2200" dirty="0" smtClean="0"/>
              <a:t>. Не допускается хранение ртутьсодержащих ламп в подсобных помещениях на территории лечебных и административных зданий. Утилизация бактерицидных ламп проводится по договору со специализированными организациями в соответствии с установленными требованиями.</a:t>
            </a:r>
          </a:p>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688" y="3936446"/>
            <a:ext cx="2610290"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936446"/>
            <a:ext cx="2800350"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sz="3600" b="1" dirty="0" smtClean="0">
                <a:solidFill>
                  <a:schemeClr val="tx2">
                    <a:lumMod val="60000"/>
                    <a:lumOff val="40000"/>
                  </a:schemeClr>
                </a:solidFill>
              </a:rPr>
              <a:t>Как выбрать бактерицидную установку в зависимости от категории помещения</a:t>
            </a:r>
            <a:endParaRPr lang="ru-RU" dirty="0">
              <a:solidFill>
                <a:schemeClr val="tx2">
                  <a:lumMod val="60000"/>
                  <a:lumOff val="40000"/>
                </a:schemeClr>
              </a:solidFill>
            </a:endParaRPr>
          </a:p>
        </p:txBody>
      </p:sp>
      <p:sp>
        <p:nvSpPr>
          <p:cNvPr id="3" name="Содержимое 2"/>
          <p:cNvSpPr>
            <a:spLocks noGrp="1"/>
          </p:cNvSpPr>
          <p:nvPr>
            <p:ph idx="1"/>
          </p:nvPr>
        </p:nvSpPr>
        <p:spPr>
          <a:xfrm>
            <a:off x="457200" y="1285860"/>
            <a:ext cx="8229600" cy="4840303"/>
          </a:xfrm>
        </p:spPr>
        <p:txBody>
          <a:bodyPr>
            <a:normAutofit fontScale="62500" lnSpcReduction="20000"/>
          </a:bodyPr>
          <a:lstStyle/>
          <a:p>
            <a:pPr marL="0" indent="0" algn="just">
              <a:buNone/>
            </a:pPr>
            <a:r>
              <a:rPr lang="ru-RU" dirty="0" smtClean="0"/>
              <a:t>	В зависимости от функционального назначения и характера работ помещения подразделяют на три категории:</a:t>
            </a:r>
          </a:p>
          <a:p>
            <a:pPr marL="0" indent="0" algn="just">
              <a:buNone/>
            </a:pPr>
            <a:r>
              <a:rPr lang="ru-RU" dirty="0" smtClean="0"/>
              <a:t>	1. К первой относят помещения, в которых обеззараживание воздуха должно осуществляться непрерывно. В таких помещениях устанавливают настенные, потолочные облучатели комбинированного или закрытого типа.</a:t>
            </a:r>
          </a:p>
          <a:p>
            <a:pPr marL="0" indent="0" algn="just">
              <a:buNone/>
            </a:pPr>
            <a:r>
              <a:rPr lang="ru-RU" dirty="0" smtClean="0"/>
              <a:t>	2. Ко второй – помещения, в которых обеззараживание воздуха проводится по необходимости в повторно-кратковременном режиме работы. В таких помещениях устанавливают настенные, потолочные облучатели комбинированного или открытого типа.</a:t>
            </a:r>
          </a:p>
          <a:p>
            <a:pPr marL="0" indent="0" algn="just">
              <a:buNone/>
            </a:pPr>
            <a:r>
              <a:rPr lang="ru-RU" dirty="0" smtClean="0"/>
              <a:t>	3. К третьей группе относят помещения, в которых обеззараживание воздуха проводят периодически, после кратковременного пребывания в нем людей. Здесь можно использовать стационарные или передвижные облучатели открытого типа.</a:t>
            </a:r>
          </a:p>
          <a:p>
            <a:pPr marL="0" indent="0" algn="just">
              <a:buNone/>
            </a:pPr>
            <a:endParaRPr lang="ru-RU" dirty="0" smtClean="0"/>
          </a:p>
          <a:p>
            <a:pPr marL="0" indent="0" algn="r">
              <a:buNone/>
            </a:pPr>
            <a:r>
              <a:rPr lang="ru-RU" sz="2500" b="1" dirty="0" smtClean="0"/>
              <a:t>Типы устройств и требования к их выбору в зависимости от категории помещений изложены </a:t>
            </a:r>
            <a:r>
              <a:rPr lang="ru-RU" sz="2500" b="1" i="1" dirty="0" smtClean="0">
                <a:solidFill>
                  <a:schemeClr val="tx2">
                    <a:lumMod val="60000"/>
                    <a:lumOff val="40000"/>
                  </a:schemeClr>
                </a:solidFill>
              </a:rPr>
              <a:t>в Руководстве Р 3.5.1904-04 «Использование ультрафиолетового бактерицидного излучения для обеззараживания воздуха в помещениях».</a:t>
            </a:r>
            <a:br>
              <a:rPr lang="ru-RU" sz="2500" b="1" i="1" dirty="0" smtClean="0">
                <a:solidFill>
                  <a:schemeClr val="tx2">
                    <a:lumMod val="60000"/>
                    <a:lumOff val="40000"/>
                  </a:schemeClr>
                </a:solidFill>
              </a:rPr>
            </a:br>
            <a:endParaRPr lang="ru-RU" sz="2500" b="1" i="1" dirty="0" smtClean="0">
              <a:solidFill>
                <a:schemeClr val="tx2">
                  <a:lumMod val="60000"/>
                  <a:lumOff val="40000"/>
                </a:schemeClr>
              </a:solidFill>
            </a:endParaRPr>
          </a:p>
          <a:p>
            <a:pPr marL="0" indent="0" algn="just">
              <a:buNone/>
            </a:pPr>
            <a:endParaRPr lang="ru-RU" dirty="0" smtClean="0"/>
          </a:p>
          <a:p>
            <a:endParaRPr lang="ru-RU" dirty="0"/>
          </a:p>
        </p:txBody>
      </p:sp>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Внимание:</a:t>
            </a:r>
            <a:endParaRPr lang="ru-RU" dirty="0">
              <a:solidFill>
                <a:srgbClr val="FF0000"/>
              </a:solidFill>
            </a:endParaRPr>
          </a:p>
        </p:txBody>
      </p:sp>
      <p:sp>
        <p:nvSpPr>
          <p:cNvPr id="3" name="Содержимое 2"/>
          <p:cNvSpPr>
            <a:spLocks noGrp="1"/>
          </p:cNvSpPr>
          <p:nvPr>
            <p:ph idx="1"/>
          </p:nvPr>
        </p:nvSpPr>
        <p:spPr/>
        <p:txBody>
          <a:bodyPr/>
          <a:lstStyle/>
          <a:p>
            <a:pPr marL="0" indent="0" algn="just">
              <a:buNone/>
            </a:pPr>
            <a:r>
              <a:rPr lang="ru-RU" dirty="0" smtClean="0"/>
              <a:t>	 </a:t>
            </a:r>
            <a:r>
              <a:rPr lang="ru-RU" sz="2400" dirty="0" smtClean="0"/>
              <a:t>В процессе работы облучателей открытого и комбинированного типа в воздух выделяется озон, который при превышении допустимых уровней оказывает негативное влияние на организм человека. А в сочетании с облучением ультрафиолетом может вызвать повреждения кожных покровов, глаз.</a:t>
            </a:r>
          </a:p>
          <a:p>
            <a:pPr algn="just"/>
            <a:endParaRPr lang="ru-RU"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552" y="3643314"/>
            <a:ext cx="403244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72" y="4357694"/>
            <a:ext cx="16097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800" b="1" dirty="0" smtClean="0"/>
              <a:t>Ситуация:</a:t>
            </a:r>
            <a:r>
              <a:rPr lang="ru-RU" sz="2800" dirty="0" smtClean="0"/>
              <a:t> какой тип облучателя следует использовать при проведении генеральной уборки</a:t>
            </a:r>
            <a:br>
              <a:rPr lang="ru-RU" sz="2800" dirty="0" smtClean="0"/>
            </a:br>
            <a:endParaRPr lang="ru-RU" sz="2800" dirty="0"/>
          </a:p>
        </p:txBody>
      </p:sp>
      <p:sp>
        <p:nvSpPr>
          <p:cNvPr id="3" name="Содержимое 2"/>
          <p:cNvSpPr>
            <a:spLocks noGrp="1"/>
          </p:cNvSpPr>
          <p:nvPr>
            <p:ph idx="1"/>
          </p:nvPr>
        </p:nvSpPr>
        <p:spPr/>
        <p:txBody>
          <a:bodyPr>
            <a:normAutofit fontScale="62500" lnSpcReduction="20000"/>
          </a:bodyPr>
          <a:lstStyle/>
          <a:p>
            <a:pPr marL="0" indent="0" algn="just">
              <a:buNone/>
            </a:pPr>
            <a:r>
              <a:rPr lang="ru-RU" dirty="0" smtClean="0"/>
              <a:t>	Использование открытых облучателей по окончании уборки помещений позволяет снизить микробную обсемененность не только воздуха, но и поверхностей в помещении.</a:t>
            </a:r>
          </a:p>
          <a:p>
            <a:pPr marL="0" indent="0" algn="just">
              <a:buNone/>
            </a:pPr>
            <a:r>
              <a:rPr lang="ru-RU" dirty="0" smtClean="0"/>
              <a:t>	Использование УФ-облучателя </a:t>
            </a:r>
            <a:r>
              <a:rPr lang="ru-RU" dirty="0" smtClean="0">
                <a:hlinkClick r:id="rId2" tooltip="Правила обеззараживания воздуха с применением бактерицидных облучателей закрытого типа (рециркуляторы)"/>
              </a:rPr>
              <a:t>закрытого типа</a:t>
            </a:r>
            <a:r>
              <a:rPr lang="ru-RU" dirty="0" smtClean="0"/>
              <a:t> для обеззараживания воздуха можно обосновать отрицательными результатами посевов проб с объектов внутрибольничной среды и нормируемыми уровнями обсемененности воздуха по окончании уборки.</a:t>
            </a:r>
          </a:p>
          <a:p>
            <a:pPr marL="0" indent="0" algn="just">
              <a:buNone/>
            </a:pPr>
            <a:r>
              <a:rPr lang="ru-RU" dirty="0" smtClean="0"/>
              <a:t>	Для обеззараживания воздуха процедурных, перевязочных и других манипуляционных помещений следует устанавливать и использовать комбинированные облучатели, которые могут работать и в постоянном режиме – для поддержания нормируемых уровней микробной обсемененности воздуха в течение рабочего дня, и в кратковременном режиме – для снижения уровня микробной обсемененности воздуха и поверхностей по окончании уборки.</a:t>
            </a:r>
          </a:p>
          <a:p>
            <a:endParaRPr lang="ru-RU" dirty="0"/>
          </a:p>
        </p:txBody>
      </p:sp>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ru-RU" sz="2700" b="1" dirty="0" smtClean="0">
                <a:solidFill>
                  <a:schemeClr val="tx2">
                    <a:lumMod val="60000"/>
                    <a:lumOff val="40000"/>
                  </a:schemeClr>
                </a:solidFill>
              </a:rPr>
              <a:t>Ситуация:</a:t>
            </a:r>
            <a:r>
              <a:rPr lang="ru-RU" sz="2700" dirty="0" smtClean="0"/>
              <a:t> какие требования предъявляют к помещениям при размещении бактерицидных облучателей</a:t>
            </a:r>
            <a:r>
              <a:rPr lang="ru-RU" dirty="0" smtClean="0"/>
              <a:t/>
            </a:r>
            <a:br>
              <a:rPr lang="ru-RU" dirty="0" smtClean="0"/>
            </a:br>
            <a:endParaRPr lang="ru-RU" dirty="0"/>
          </a:p>
        </p:txBody>
      </p:sp>
      <p:sp>
        <p:nvSpPr>
          <p:cNvPr id="3" name="Содержимое 2"/>
          <p:cNvSpPr>
            <a:spLocks noGrp="1"/>
          </p:cNvSpPr>
          <p:nvPr>
            <p:ph idx="1"/>
          </p:nvPr>
        </p:nvSpPr>
        <p:spPr>
          <a:xfrm>
            <a:off x="457200" y="1052736"/>
            <a:ext cx="8229600" cy="5073427"/>
          </a:xfrm>
        </p:spPr>
        <p:txBody>
          <a:bodyPr>
            <a:normAutofit fontScale="77500" lnSpcReduction="20000"/>
          </a:bodyPr>
          <a:lstStyle/>
          <a:p>
            <a:pPr marL="0" indent="0" algn="just">
              <a:buNone/>
            </a:pPr>
            <a:r>
              <a:rPr lang="ru-RU" dirty="0" smtClean="0"/>
              <a:t>	При установке бактерицидных облучателей основным нормируемым показателем считают интенсивность ультрафиолетового излучения на рабочих местах. </a:t>
            </a:r>
            <a:r>
              <a:rPr lang="ru-RU" b="1" i="1" dirty="0" smtClean="0">
                <a:solidFill>
                  <a:schemeClr val="accent1">
                    <a:lumMod val="50000"/>
                  </a:schemeClr>
                </a:solidFill>
                <a:latin typeface="Arial Narrow" pitchFamily="34" charset="0"/>
              </a:rPr>
              <a:t>Облученность отраженными потоками от потолка и стен на условной поверхности на высоте </a:t>
            </a:r>
            <a:r>
              <a:rPr lang="ru-RU" b="1" i="1" u="sng" dirty="0" smtClean="0">
                <a:solidFill>
                  <a:schemeClr val="accent1">
                    <a:lumMod val="50000"/>
                  </a:schemeClr>
                </a:solidFill>
                <a:latin typeface="Arial Narrow" pitchFamily="34" charset="0"/>
              </a:rPr>
              <a:t>1,5 м</a:t>
            </a:r>
            <a:r>
              <a:rPr lang="ru-RU" b="1" i="1" dirty="0" smtClean="0">
                <a:solidFill>
                  <a:schemeClr val="accent1">
                    <a:lumMod val="50000"/>
                  </a:schemeClr>
                </a:solidFill>
                <a:latin typeface="Arial Narrow" pitchFamily="34" charset="0"/>
              </a:rPr>
              <a:t> от пола не должна превышать </a:t>
            </a:r>
            <a:r>
              <a:rPr lang="ru-RU" b="1" i="1" u="sng" dirty="0" smtClean="0">
                <a:solidFill>
                  <a:schemeClr val="accent1">
                    <a:lumMod val="50000"/>
                  </a:schemeClr>
                </a:solidFill>
                <a:latin typeface="Arial Narrow" pitchFamily="34" charset="0"/>
              </a:rPr>
              <a:t>0,001 Вт/кв.</a:t>
            </a:r>
          </a:p>
          <a:p>
            <a:pPr marL="0" indent="0" algn="just">
              <a:buNone/>
            </a:pPr>
            <a:r>
              <a:rPr lang="ru-RU" dirty="0" smtClean="0"/>
              <a:t>	Одно из условий эффективной эксплуатации бактерицидных облучателей закрытого типа – их размещение </a:t>
            </a:r>
            <a:r>
              <a:rPr lang="ru-RU" b="1" i="1" dirty="0" smtClean="0">
                <a:solidFill>
                  <a:schemeClr val="accent1">
                    <a:lumMod val="50000"/>
                  </a:schemeClr>
                </a:solidFill>
                <a:latin typeface="Arial Narrow" pitchFamily="34" charset="0"/>
              </a:rPr>
              <a:t>по ходу основных потоков воздуха, настенно, на высоте 1,5–2 м от уровня пола, вблизи отопительных приборов.</a:t>
            </a:r>
          </a:p>
          <a:p>
            <a:pPr marL="0" indent="0" algn="just">
              <a:buNone/>
            </a:pPr>
            <a:r>
              <a:rPr lang="ru-RU" dirty="0" smtClean="0"/>
              <a:t>	Облучатели открытого типа следует размещать  в помещениях, внутренняя отделка которых выполнена из материалов, выдерживающих УФ-излучения, включая предметы, попадающие в зону излучения.</a:t>
            </a:r>
          </a:p>
          <a:p>
            <a:endParaRPr lang="ru-RU" dirty="0"/>
          </a:p>
        </p:txBody>
      </p:sp>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143000"/>
          </a:xfrm>
        </p:spPr>
        <p:txBody>
          <a:bodyPr>
            <a:noAutofit/>
          </a:bodyPr>
          <a:lstStyle/>
          <a:p>
            <a:pPr algn="just"/>
            <a:r>
              <a:rPr lang="ru-RU" sz="2000" dirty="0" smtClean="0"/>
              <a:t>	</a:t>
            </a:r>
            <a:endParaRPr lang="ru-RU" sz="2400" dirty="0"/>
          </a:p>
        </p:txBody>
      </p:sp>
      <p:sp>
        <p:nvSpPr>
          <p:cNvPr id="3" name="Содержимое 2"/>
          <p:cNvSpPr>
            <a:spLocks noGrp="1"/>
          </p:cNvSpPr>
          <p:nvPr>
            <p:ph idx="1"/>
          </p:nvPr>
        </p:nvSpPr>
        <p:spPr>
          <a:xfrm>
            <a:off x="428596" y="0"/>
            <a:ext cx="8229600" cy="6514803"/>
          </a:xfrm>
        </p:spPr>
        <p:txBody>
          <a:bodyPr>
            <a:normAutofit fontScale="92500"/>
          </a:bodyPr>
          <a:lstStyle/>
          <a:p>
            <a:pPr marL="0" indent="0" algn="just">
              <a:buNone/>
            </a:pPr>
            <a:r>
              <a:rPr lang="ru-RU" dirty="0" smtClean="0"/>
              <a:t>	</a:t>
            </a:r>
            <a:r>
              <a:rPr lang="ru-RU" dirty="0" smtClean="0">
                <a:solidFill>
                  <a:schemeClr val="accent1">
                    <a:lumMod val="75000"/>
                  </a:schemeClr>
                </a:solidFill>
              </a:rPr>
              <a:t>Для обеспечения требуемого качества воздуха и уровня микробного обсеменения помещения, оборудованные </a:t>
            </a:r>
            <a:r>
              <a:rPr lang="ru-RU" dirty="0" err="1" smtClean="0">
                <a:solidFill>
                  <a:schemeClr val="accent1">
                    <a:lumMod val="75000"/>
                  </a:schemeClr>
                </a:solidFill>
              </a:rPr>
              <a:t>УФ-облучателями</a:t>
            </a:r>
            <a:r>
              <a:rPr lang="ru-RU" dirty="0" smtClean="0">
                <a:solidFill>
                  <a:schemeClr val="accent1">
                    <a:lumMod val="75000"/>
                  </a:schemeClr>
                </a:solidFill>
              </a:rPr>
              <a:t>, должны отвечать санитарно-гигиеническим требованиям:</a:t>
            </a:r>
          </a:p>
          <a:p>
            <a:pPr marL="0" indent="0" algn="just"/>
            <a:r>
              <a:rPr lang="ru-RU" dirty="0" smtClean="0"/>
              <a:t>	наличие приточно-вытяжной вентиляции и условий для интенсивного проветривания за счет естественной вентиляции, обеспечивающей однократный воздухообмен за время не более 15 мин;</a:t>
            </a:r>
          </a:p>
          <a:p>
            <a:pPr marL="0" indent="0" algn="just"/>
            <a:r>
              <a:rPr lang="ru-RU" dirty="0" smtClean="0"/>
              <a:t>	высота помещения – не менее 3 м;</a:t>
            </a:r>
          </a:p>
          <a:p>
            <a:pPr marL="0" indent="0" algn="just"/>
            <a:r>
              <a:rPr lang="ru-RU" dirty="0" smtClean="0"/>
              <a:t>	температура воздуха – не ниже 10 °С;</a:t>
            </a:r>
          </a:p>
          <a:p>
            <a:pPr marL="0" indent="0" algn="just"/>
            <a:r>
              <a:rPr lang="ru-RU" dirty="0" smtClean="0"/>
              <a:t>	относительная влажность не выше 60–70%.</a:t>
            </a:r>
          </a:p>
          <a:p>
            <a:endParaRPr lang="ru-RU" dirty="0"/>
          </a:p>
        </p:txBody>
      </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ru-RU" sz="3600" b="1" dirty="0" smtClean="0">
                <a:solidFill>
                  <a:schemeClr val="tx2">
                    <a:lumMod val="60000"/>
                    <a:lumOff val="40000"/>
                  </a:schemeClr>
                </a:solidFill>
              </a:rPr>
              <a:t>	</a:t>
            </a:r>
            <a:r>
              <a:rPr lang="ru-RU" dirty="0" smtClean="0">
                <a:solidFill>
                  <a:schemeClr val="tx2">
                    <a:lumMod val="60000"/>
                    <a:lumOff val="40000"/>
                  </a:schemeClr>
                </a:solidFill>
              </a:rPr>
              <a:t/>
            </a:r>
            <a:br>
              <a:rPr lang="ru-RU" dirty="0" smtClean="0">
                <a:solidFill>
                  <a:schemeClr val="tx2">
                    <a:lumMod val="60000"/>
                    <a:lumOff val="40000"/>
                  </a:schemeClr>
                </a:solidFill>
              </a:rPr>
            </a:br>
            <a:r>
              <a:rPr lang="ru-RU" sz="3600" b="1" dirty="0" smtClean="0">
                <a:solidFill>
                  <a:schemeClr val="tx2">
                    <a:lumMod val="60000"/>
                    <a:lumOff val="40000"/>
                  </a:schemeClr>
                </a:solidFill>
              </a:rPr>
              <a:t>Как выбрать режим работы </a:t>
            </a:r>
            <a:r>
              <a:rPr lang="ru-RU" sz="3600" b="1" dirty="0" err="1" smtClean="0">
                <a:solidFill>
                  <a:schemeClr val="tx2">
                    <a:lumMod val="60000"/>
                    <a:lumOff val="40000"/>
                  </a:schemeClr>
                </a:solidFill>
              </a:rPr>
              <a:t>УФ-облучателя</a:t>
            </a:r>
            <a:r>
              <a:rPr lang="ru-RU" sz="3600" b="1" dirty="0" smtClean="0">
                <a:solidFill>
                  <a:schemeClr val="tx2">
                    <a:lumMod val="60000"/>
                    <a:lumOff val="40000"/>
                  </a:schemeClr>
                </a:solidFill>
              </a:rPr>
              <a:t> в зависимости от класса чистоты помещения?</a:t>
            </a:r>
            <a:endParaRPr lang="ru-RU" sz="3600" dirty="0">
              <a:solidFill>
                <a:schemeClr val="tx2">
                  <a:lumMod val="60000"/>
                  <a:lumOff val="40000"/>
                </a:schemeClr>
              </a:solidFill>
            </a:endParaRPr>
          </a:p>
        </p:txBody>
      </p:sp>
      <p:sp>
        <p:nvSpPr>
          <p:cNvPr id="3" name="Содержимое 2"/>
          <p:cNvSpPr>
            <a:spLocks noGrp="1"/>
          </p:cNvSpPr>
          <p:nvPr>
            <p:ph idx="1"/>
          </p:nvPr>
        </p:nvSpPr>
        <p:spPr/>
        <p:txBody>
          <a:bodyPr>
            <a:normAutofit fontScale="70000" lnSpcReduction="20000"/>
          </a:bodyPr>
          <a:lstStyle/>
          <a:p>
            <a:pPr algn="just"/>
            <a:r>
              <a:rPr lang="ru-RU" dirty="0" smtClean="0"/>
              <a:t>Режим обеззараживания воздуха помещений устанавливают в зависимости от </a:t>
            </a:r>
            <a:r>
              <a:rPr lang="ru-RU" dirty="0" smtClean="0">
                <a:hlinkClick r:id="rId2" tooltip="Требования к содержанию структурных подразделений медорганизации с учетом профиля и класса чистоты помещений"/>
              </a:rPr>
              <a:t>класса чистоты</a:t>
            </a:r>
            <a:r>
              <a:rPr lang="ru-RU" dirty="0" smtClean="0"/>
              <a:t> помещений и </a:t>
            </a:r>
            <a:r>
              <a:rPr lang="ru-RU" dirty="0" smtClean="0">
                <a:hlinkClick r:id="rId2"/>
              </a:rPr>
              <a:t>видов выполняемых работ</a:t>
            </a:r>
            <a:r>
              <a:rPr lang="ru-RU" dirty="0" smtClean="0"/>
              <a:t> :</a:t>
            </a:r>
          </a:p>
          <a:p>
            <a:pPr lvl="0" algn="just"/>
            <a:r>
              <a:rPr lang="ru-RU" dirty="0" smtClean="0"/>
              <a:t>в помещениях классов А и Б – для поддержания допустимых уровней микробной обсемененности в непрерывном режиме работы;</a:t>
            </a:r>
          </a:p>
          <a:p>
            <a:pPr lvl="0" algn="just"/>
            <a:r>
              <a:rPr lang="ru-RU" dirty="0" smtClean="0"/>
              <a:t>в помещениях классов В и Г – для снижения уровня микробной обсемененности в повторно-кратковременном режиме работы;</a:t>
            </a:r>
          </a:p>
          <a:p>
            <a:pPr lvl="0" algn="just"/>
            <a:r>
              <a:rPr lang="ru-RU" dirty="0" smtClean="0"/>
              <a:t>в качестве дополнения к профилактической дезинфекции после генеральной уборки, текущей очаговой дезинфекции в период сезонного подъема заболеваемости гриппов и случаев ВБИ, передающихся воздушно-капельным путем (корь) – кратковременно.</a:t>
            </a:r>
          </a:p>
          <a:p>
            <a:pPr algn="just"/>
            <a:endParaRPr lang="ru-RU" dirty="0"/>
          </a:p>
        </p:txBody>
      </p:sp>
    </p:spTree>
  </p:cSld>
  <p:clrMapOvr>
    <a:masterClrMapping/>
  </p:clrMapOvr>
  <p:transition>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Внимание:</a:t>
            </a:r>
            <a:r>
              <a:rPr lang="ru-RU" dirty="0" smtClean="0">
                <a:solidFill>
                  <a:srgbClr val="C00000"/>
                </a:solidFill>
              </a:rPr>
              <a:t> </a:t>
            </a:r>
            <a:endParaRPr lang="ru-RU" dirty="0">
              <a:solidFill>
                <a:srgbClr val="C00000"/>
              </a:solidFill>
            </a:endParaRPr>
          </a:p>
        </p:txBody>
      </p:sp>
      <p:sp>
        <p:nvSpPr>
          <p:cNvPr id="3" name="Содержимое 2"/>
          <p:cNvSpPr>
            <a:spLocks noGrp="1"/>
          </p:cNvSpPr>
          <p:nvPr>
            <p:ph idx="1"/>
          </p:nvPr>
        </p:nvSpPr>
        <p:spPr/>
        <p:txBody>
          <a:bodyPr>
            <a:normAutofit lnSpcReduction="10000"/>
          </a:bodyPr>
          <a:lstStyle/>
          <a:p>
            <a:pPr algn="just">
              <a:buNone/>
            </a:pPr>
            <a:r>
              <a:rPr lang="ru-RU" dirty="0" smtClean="0"/>
              <a:t>		При использовании бактерицидных облучателей следует учитывать, что </a:t>
            </a:r>
            <a:r>
              <a:rPr lang="ru-RU" dirty="0" err="1" smtClean="0"/>
              <a:t>УФ-облучение</a:t>
            </a:r>
            <a:r>
              <a:rPr lang="ru-RU" dirty="0" smtClean="0"/>
              <a:t> не заменяет санитарно-противоэпидемические мероприятия, требования к которым установлены санитарными нормами и правилами, а только дополняет их в качестве заключительного звена обработки помещения, обеспечивая снижение уровня бактериальной обсемененности.</a:t>
            </a:r>
          </a:p>
          <a:p>
            <a:endParaRPr lang="ru-RU" dirty="0"/>
          </a:p>
        </p:txBody>
      </p:sp>
    </p:spTree>
  </p:cSld>
  <p:clrMapOvr>
    <a:masterClrMapping/>
  </p:clrMapOvr>
  <p:transition>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67544" y="620688"/>
            <a:ext cx="8229600" cy="5832648"/>
          </a:xfrm>
        </p:spPr>
        <p:txBody>
          <a:bodyPr>
            <a:normAutofit fontScale="92500" lnSpcReduction="20000"/>
          </a:bodyPr>
          <a:lstStyle/>
          <a:p>
            <a:pPr marL="0" indent="0" algn="just">
              <a:buNone/>
            </a:pPr>
            <a:r>
              <a:rPr lang="ru-RU" dirty="0" smtClean="0"/>
              <a:t>	Уменьшение риска распространения инфекций через воздушную среду достигается путем применения ряда современных методов снижения концентрации и обеззараживания инфекционных аэрозолей в воздухе помещений.</a:t>
            </a:r>
          </a:p>
          <a:p>
            <a:pPr marL="0" indent="0" algn="just">
              <a:buNone/>
            </a:pPr>
            <a:r>
              <a:rPr lang="ru-RU" dirty="0" smtClean="0"/>
              <a:t>	Наиболее кардинальным способом достижения необходимого состояния воздуха является строительство зданий в соответствии с современными требованиями, предъявляемыми к вентиляционным системам, позволяющими реализовывать меры обеспечения инфекционного контроля. Однако такие решения требуют значительных капиталовложений.</a:t>
            </a:r>
          </a:p>
          <a:p>
            <a:pPr marL="0" indent="0" algn="just">
              <a:buNone/>
            </a:pPr>
            <a:r>
              <a:rPr lang="ru-RU" dirty="0" smtClean="0"/>
              <a:t>	</a:t>
            </a:r>
            <a:endParaRPr lang="ru-RU" dirty="0"/>
          </a:p>
        </p:txBody>
      </p:sp>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chemeClr val="accent1">
                    <a:lumMod val="75000"/>
                  </a:schemeClr>
                </a:solidFill>
              </a:rPr>
              <a:t>Как рассчитать длительность облучения и необходимое количество облучателей?</a:t>
            </a:r>
            <a:endParaRPr lang="ru-RU" dirty="0">
              <a:solidFill>
                <a:schemeClr val="accent1">
                  <a:lumMod val="75000"/>
                </a:schemeClr>
              </a:solidFill>
            </a:endParaRPr>
          </a:p>
        </p:txBody>
      </p:sp>
      <p:sp>
        <p:nvSpPr>
          <p:cNvPr id="3" name="Содержимое 2"/>
          <p:cNvSpPr>
            <a:spLocks noGrp="1"/>
          </p:cNvSpPr>
          <p:nvPr>
            <p:ph idx="1"/>
          </p:nvPr>
        </p:nvSpPr>
        <p:spPr/>
        <p:txBody>
          <a:bodyPr>
            <a:normAutofit fontScale="77500" lnSpcReduction="20000"/>
          </a:bodyPr>
          <a:lstStyle/>
          <a:p>
            <a:pPr algn="just">
              <a:buNone/>
            </a:pPr>
            <a:r>
              <a:rPr lang="ru-RU" dirty="0" smtClean="0"/>
              <a:t>		Расчет эффективности бактерицидного облучения в помещении и требуемого количества бактерицидных ламп с учетом конструктивных особенностей бактерицидных установок (облучателей) могут проводить:</a:t>
            </a:r>
          </a:p>
          <a:p>
            <a:pPr algn="just"/>
            <a:r>
              <a:rPr lang="ru-RU" dirty="0" smtClean="0"/>
              <a:t>Проектная организация с участием инженерно-технического персонала и эпидемиолога организации, при установке группы бактерицидных облучателей в приточно-вытяжную вентиляцию;</a:t>
            </a:r>
          </a:p>
          <a:p>
            <a:pPr algn="just"/>
            <a:r>
              <a:rPr lang="ru-RU" dirty="0" smtClean="0"/>
              <a:t>Лицо, назначенное руководителем ответственным за дезинфекционные мероприятия, при участии старших медицинских сестер отделений (при установке бактерицидных облучателей в отдельных помещениях).</a:t>
            </a:r>
          </a:p>
          <a:p>
            <a:pPr algn="just"/>
            <a:endParaRPr lang="ru-RU" dirty="0"/>
          </a:p>
        </p:txBody>
      </p:sp>
    </p:spTree>
  </p:cSld>
  <p:clrMapOvr>
    <a:masterClrMapping/>
  </p:clrMapOvr>
  <p:transition>
    <p:cover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t>		Методика расчетов при проектировании бактерицидных установок и облучателей приведена в руководстве </a:t>
            </a:r>
            <a:r>
              <a:rPr lang="ru-RU" dirty="0" smtClean="0">
                <a:hlinkClick r:id="rId2"/>
              </a:rPr>
              <a:t>Р 3.5.1904-04</a:t>
            </a:r>
            <a:r>
              <a:rPr lang="ru-RU" dirty="0" smtClean="0"/>
              <a:t> и «Методических указаниях по применению бактерицидных ламп для обеззараживания воздуха и поверхностей в помещениях» </a:t>
            </a:r>
            <a:r>
              <a:rPr lang="ru-RU" dirty="0" smtClean="0">
                <a:hlinkClick r:id="rId2"/>
              </a:rPr>
              <a:t>№ 11-16/03-06</a:t>
            </a:r>
            <a:r>
              <a:rPr lang="ru-RU" dirty="0" smtClean="0"/>
              <a:t> от 28 февраля 1995 г.</a:t>
            </a:r>
            <a:endParaRPr lang="ru-RU" dirty="0"/>
          </a:p>
        </p:txBody>
      </p:sp>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100" b="1" dirty="0" smtClean="0"/>
              <a:t>Ситуация:</a:t>
            </a:r>
            <a:r>
              <a:rPr lang="ru-RU" sz="3100" dirty="0" smtClean="0"/>
              <a:t> как рассчитать длительность УФ-облучения после генеральной уборки?</a:t>
            </a:r>
            <a:endParaRPr lang="ru-RU" dirty="0"/>
          </a:p>
        </p:txBody>
      </p:sp>
      <p:sp>
        <p:nvSpPr>
          <p:cNvPr id="3" name="Содержимое 2"/>
          <p:cNvSpPr>
            <a:spLocks noGrp="1"/>
          </p:cNvSpPr>
          <p:nvPr>
            <p:ph idx="1"/>
          </p:nvPr>
        </p:nvSpPr>
        <p:spPr/>
        <p:txBody>
          <a:bodyPr>
            <a:normAutofit fontScale="70000" lnSpcReduction="20000"/>
          </a:bodyPr>
          <a:lstStyle/>
          <a:p>
            <a:pPr algn="just"/>
            <a:r>
              <a:rPr lang="ru-RU" dirty="0" smtClean="0"/>
              <a:t>Независимо от функционального назначения помещения длительность обеззараживания помещения по окончании генеральной уборки зависит от типа установленного в помещении облучателя, уровня его бактерицидной эффективности и габаритов помещения (площадь и высота).</a:t>
            </a:r>
          </a:p>
          <a:p>
            <a:pPr algn="just"/>
            <a:r>
              <a:rPr lang="ru-RU" dirty="0" smtClean="0"/>
              <a:t>Чтобы определить время обеззараживания воздуха в помещении, следует знать характеристики облучателя (тип облучателя, мощность облучателя) и объем воздушной среды помещения, подлежащего обеззараживанию.</a:t>
            </a:r>
          </a:p>
          <a:p>
            <a:pPr algn="just"/>
            <a:r>
              <a:rPr lang="ru-RU" dirty="0" smtClean="0"/>
              <a:t>В руководстве по эксплуатации облучателя изготовитель приводит нормируемые значения объема воздушной среды помещения, которые должны быть обработаны за указанный интервал времени (длительность эффективного облучения) для достижения заданного уровня микробной обсемененности помещения. Расчет производят с учетом минимального значения длительности эффективного облучения </a:t>
            </a:r>
            <a:r>
              <a:rPr lang="ru-RU" dirty="0" err="1" smtClean="0"/>
              <a:t>tэ</a:t>
            </a:r>
            <a:r>
              <a:rPr lang="ru-RU" dirty="0" smtClean="0"/>
              <a:t>.</a:t>
            </a:r>
          </a:p>
          <a:p>
            <a:pPr algn="just"/>
            <a:endParaRPr lang="ru-RU" dirty="0"/>
          </a:p>
        </p:txBody>
      </p:sp>
    </p:spTree>
  </p:cSld>
  <p:clrMapOvr>
    <a:masterClrMapping/>
  </p:clrMapOvr>
  <p:transition>
    <p:comb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chemeClr val="accent1">
                    <a:lumMod val="75000"/>
                  </a:schemeClr>
                </a:solidFill>
              </a:rPr>
              <a:t>Ситуация:</a:t>
            </a:r>
            <a:r>
              <a:rPr lang="ru-RU" sz="2800" dirty="0" smtClean="0">
                <a:solidFill>
                  <a:schemeClr val="accent1">
                    <a:lumMod val="75000"/>
                  </a:schemeClr>
                </a:solidFill>
              </a:rPr>
              <a:t> как рассчитать время </a:t>
            </a:r>
            <a:r>
              <a:rPr lang="ru-RU" sz="2800" dirty="0" err="1" smtClean="0">
                <a:solidFill>
                  <a:schemeClr val="accent1">
                    <a:lumMod val="75000"/>
                  </a:schemeClr>
                </a:solidFill>
              </a:rPr>
              <a:t>кварцевания</a:t>
            </a:r>
            <a:r>
              <a:rPr lang="ru-RU" sz="2800" dirty="0" smtClean="0">
                <a:solidFill>
                  <a:schemeClr val="accent1">
                    <a:lumMod val="75000"/>
                  </a:schemeClr>
                </a:solidFill>
              </a:rPr>
              <a:t> помещений разной площади одинаковыми лампами</a:t>
            </a:r>
            <a:endParaRPr lang="ru-RU" sz="2800" dirty="0">
              <a:solidFill>
                <a:schemeClr val="accent1">
                  <a:lumMod val="75000"/>
                </a:schemeClr>
              </a:solidFill>
            </a:endParaRPr>
          </a:p>
        </p:txBody>
      </p:sp>
      <p:sp>
        <p:nvSpPr>
          <p:cNvPr id="3" name="Содержимое 2"/>
          <p:cNvSpPr>
            <a:spLocks noGrp="1"/>
          </p:cNvSpPr>
          <p:nvPr>
            <p:ph idx="1"/>
          </p:nvPr>
        </p:nvSpPr>
        <p:spPr/>
        <p:txBody>
          <a:bodyPr>
            <a:normAutofit fontScale="70000" lnSpcReduction="20000"/>
          </a:bodyPr>
          <a:lstStyle/>
          <a:p>
            <a:pPr algn="just"/>
            <a:r>
              <a:rPr lang="ru-RU" dirty="0" smtClean="0"/>
              <a:t>Время </a:t>
            </a:r>
            <a:r>
              <a:rPr lang="ru-RU" dirty="0" err="1" smtClean="0"/>
              <a:t>кварцевания</a:t>
            </a:r>
            <a:r>
              <a:rPr lang="ru-RU" dirty="0" smtClean="0"/>
              <a:t> помещения зависит от объема обеззараживаемой воздушной среды в кубических метрах и длительности (</a:t>
            </a:r>
            <a:r>
              <a:rPr lang="ru-RU" dirty="0" err="1" smtClean="0"/>
              <a:t>tэ</a:t>
            </a:r>
            <a:r>
              <a:rPr lang="ru-RU" dirty="0" smtClean="0"/>
              <a:t>) эффективного облучения (ч), за которую должен быть достигнут заданный уровень бактерицидной эффективности (%) для золотистого стафилококка.</a:t>
            </a:r>
          </a:p>
          <a:p>
            <a:pPr algn="just"/>
            <a:r>
              <a:rPr lang="ru-RU" dirty="0" smtClean="0"/>
              <a:t>Зная объем помещения и производительность облучателя, можно рассчитать длительность облучения для конкретного помещения.</a:t>
            </a:r>
          </a:p>
          <a:p>
            <a:pPr algn="just"/>
            <a:r>
              <a:rPr lang="ru-RU" dirty="0" smtClean="0"/>
              <a:t>Формула расчета приведена в </a:t>
            </a:r>
            <a:r>
              <a:rPr lang="ru-RU" dirty="0" smtClean="0">
                <a:hlinkClick r:id="rId2"/>
              </a:rPr>
              <a:t>Руководстве Р 3.5.1904-04</a:t>
            </a:r>
            <a:r>
              <a:rPr lang="ru-RU" dirty="0" smtClean="0"/>
              <a:t> :</a:t>
            </a:r>
          </a:p>
          <a:p>
            <a:pPr algn="ctr"/>
            <a:r>
              <a:rPr lang="ru-RU" dirty="0" smtClean="0">
                <a:solidFill>
                  <a:schemeClr val="accent2">
                    <a:lumMod val="75000"/>
                  </a:schemeClr>
                </a:solidFill>
              </a:rPr>
              <a:t>Про = V:tэ,</a:t>
            </a:r>
          </a:p>
          <a:p>
            <a:pPr algn="just"/>
            <a:r>
              <a:rPr lang="ru-RU" i="1" dirty="0" smtClean="0"/>
              <a:t>где Про – производительность облучателя (куб. м/ч);</a:t>
            </a:r>
            <a:endParaRPr lang="ru-RU" dirty="0" smtClean="0"/>
          </a:p>
          <a:p>
            <a:pPr algn="just"/>
            <a:r>
              <a:rPr lang="ru-RU" i="1" dirty="0" smtClean="0"/>
              <a:t>V – объем помещения (куб. м);</a:t>
            </a:r>
            <a:endParaRPr lang="ru-RU" dirty="0" smtClean="0"/>
          </a:p>
          <a:p>
            <a:pPr algn="just"/>
            <a:r>
              <a:rPr lang="ru-RU" i="1" dirty="0" err="1" smtClean="0"/>
              <a:t>tэ</a:t>
            </a:r>
            <a:r>
              <a:rPr lang="ru-RU" i="1" dirty="0" smtClean="0"/>
              <a:t> – длительность обеззараживания (ч).</a:t>
            </a:r>
            <a:endParaRPr lang="ru-RU" dirty="0" smtClean="0"/>
          </a:p>
          <a:p>
            <a:pPr algn="just"/>
            <a:endParaRPr lang="ru-RU" dirty="0"/>
          </a:p>
        </p:txBody>
      </p:sp>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b="1" dirty="0" smtClean="0">
                <a:solidFill>
                  <a:schemeClr val="accent1">
                    <a:lumMod val="75000"/>
                  </a:schemeClr>
                </a:solidFill>
              </a:rPr>
              <a:t>Примеры:</a:t>
            </a:r>
            <a:r>
              <a:rPr lang="ru-RU" dirty="0" smtClean="0">
                <a:solidFill>
                  <a:schemeClr val="accent1">
                    <a:lumMod val="75000"/>
                  </a:schemeClr>
                </a:solidFill>
              </a:rPr>
              <a:t> </a:t>
            </a:r>
            <a:endParaRPr lang="ru-RU" dirty="0">
              <a:solidFill>
                <a:schemeClr val="accent1">
                  <a:lumMod val="75000"/>
                </a:schemeClr>
              </a:solidFill>
            </a:endParaRPr>
          </a:p>
        </p:txBody>
      </p:sp>
      <p:sp>
        <p:nvSpPr>
          <p:cNvPr id="3" name="Содержимое 2"/>
          <p:cNvSpPr>
            <a:spLocks noGrp="1"/>
          </p:cNvSpPr>
          <p:nvPr>
            <p:ph idx="1"/>
          </p:nvPr>
        </p:nvSpPr>
        <p:spPr>
          <a:xfrm>
            <a:off x="467544" y="1052736"/>
            <a:ext cx="8229600" cy="5411807"/>
          </a:xfrm>
        </p:spPr>
        <p:txBody>
          <a:bodyPr>
            <a:normAutofit fontScale="62500" lnSpcReduction="20000"/>
          </a:bodyPr>
          <a:lstStyle/>
          <a:p>
            <a:r>
              <a:rPr lang="ru-RU" dirty="0" smtClean="0"/>
              <a:t>1) Два помещения высотой 2,6 м и площадью в одном случае – 40 кв. м, в другом – 28 кв. м. Производительность облучателя по паспорту – 100 куб. м/ч.</a:t>
            </a:r>
          </a:p>
          <a:p>
            <a:r>
              <a:rPr lang="ru-RU" b="1" dirty="0" smtClean="0">
                <a:solidFill>
                  <a:schemeClr val="accent2">
                    <a:lumMod val="75000"/>
                  </a:schemeClr>
                </a:solidFill>
              </a:rPr>
              <a:t>V1 =2,6 м × 40 кв.м=104 куб. м,</a:t>
            </a:r>
          </a:p>
          <a:p>
            <a:r>
              <a:rPr lang="ru-RU" b="1" dirty="0" smtClean="0">
                <a:solidFill>
                  <a:schemeClr val="accent2">
                    <a:lumMod val="75000"/>
                  </a:schemeClr>
                </a:solidFill>
              </a:rPr>
              <a:t>V2= 2.6 м × 28 </a:t>
            </a:r>
            <a:r>
              <a:rPr lang="ru-RU" b="1" dirty="0" err="1" smtClean="0">
                <a:solidFill>
                  <a:schemeClr val="accent2">
                    <a:lumMod val="75000"/>
                  </a:schemeClr>
                </a:solidFill>
              </a:rPr>
              <a:t>кв.м=</a:t>
            </a:r>
            <a:r>
              <a:rPr lang="ru-RU" b="1" dirty="0" smtClean="0">
                <a:solidFill>
                  <a:schemeClr val="accent2">
                    <a:lumMod val="75000"/>
                  </a:schemeClr>
                </a:solidFill>
              </a:rPr>
              <a:t> 72,8 куб. м.</a:t>
            </a:r>
          </a:p>
          <a:p>
            <a:pPr algn="just"/>
            <a:r>
              <a:rPr lang="ru-RU" dirty="0" smtClean="0"/>
              <a:t>Объем обеззараживания воздуха </a:t>
            </a:r>
            <a:r>
              <a:rPr lang="ru-RU" b="1" dirty="0" smtClean="0">
                <a:solidFill>
                  <a:schemeClr val="accent2">
                    <a:lumMod val="75000"/>
                  </a:schemeClr>
                </a:solidFill>
              </a:rPr>
              <a:t>104 куб. м </a:t>
            </a:r>
            <a:r>
              <a:rPr lang="ru-RU" dirty="0" smtClean="0"/>
              <a:t>в помещении площадью </a:t>
            </a:r>
            <a:r>
              <a:rPr lang="ru-RU" b="1" dirty="0" smtClean="0">
                <a:solidFill>
                  <a:schemeClr val="accent2">
                    <a:lumMod val="75000"/>
                  </a:schemeClr>
                </a:solidFill>
              </a:rPr>
              <a:t>40 кв. м</a:t>
            </a:r>
            <a:r>
              <a:rPr lang="ru-RU" dirty="0" smtClean="0"/>
              <a:t> больше производительной мощности облучателя. Соответственно количество бактерицидных облучателей (ламп) должно быть увеличено.</a:t>
            </a:r>
          </a:p>
          <a:p>
            <a:pPr algn="just"/>
            <a:r>
              <a:rPr lang="ru-RU" dirty="0" smtClean="0"/>
              <a:t>Во втором помещении, площадью </a:t>
            </a:r>
            <a:r>
              <a:rPr lang="ru-RU" b="1" dirty="0" smtClean="0">
                <a:solidFill>
                  <a:schemeClr val="accent2">
                    <a:lumMod val="75000"/>
                  </a:schemeClr>
                </a:solidFill>
              </a:rPr>
              <a:t>28 кв. м</a:t>
            </a:r>
            <a:r>
              <a:rPr lang="ru-RU" dirty="0" smtClean="0"/>
              <a:t>, объем обеззараживаемого воздуха составляет </a:t>
            </a:r>
            <a:r>
              <a:rPr lang="ru-RU" b="1" dirty="0" smtClean="0">
                <a:solidFill>
                  <a:schemeClr val="accent2">
                    <a:lumMod val="75000"/>
                  </a:schemeClr>
                </a:solidFill>
              </a:rPr>
              <a:t>72,8 куб.м. </a:t>
            </a:r>
            <a:r>
              <a:rPr lang="ru-RU" dirty="0" smtClean="0"/>
              <a:t>Для расчета длительности обеззараживания воздуха, в объеме </a:t>
            </a:r>
            <a:r>
              <a:rPr lang="ru-RU" b="1" dirty="0" smtClean="0">
                <a:solidFill>
                  <a:schemeClr val="accent2">
                    <a:lumMod val="75000"/>
                  </a:schemeClr>
                </a:solidFill>
              </a:rPr>
              <a:t>72,8 куб. </a:t>
            </a:r>
            <a:r>
              <a:rPr lang="ru-RU" dirty="0" smtClean="0"/>
              <a:t>м и при производительной мощности облучателя 100 куб. м потребуется </a:t>
            </a:r>
          </a:p>
          <a:p>
            <a:pPr algn="ctr">
              <a:buNone/>
            </a:pPr>
            <a:r>
              <a:rPr lang="en-US" b="1" dirty="0" smtClean="0">
                <a:solidFill>
                  <a:schemeClr val="accent2">
                    <a:lumMod val="75000"/>
                  </a:schemeClr>
                </a:solidFill>
              </a:rPr>
              <a:t>T</a:t>
            </a:r>
            <a:r>
              <a:rPr lang="ru-RU" b="1" dirty="0" smtClean="0">
                <a:solidFill>
                  <a:schemeClr val="accent2">
                    <a:lumMod val="75000"/>
                  </a:schemeClr>
                </a:solidFill>
              </a:rPr>
              <a:t>э </a:t>
            </a:r>
            <a:r>
              <a:rPr lang="ru-RU" b="1" dirty="0">
                <a:solidFill>
                  <a:schemeClr val="accent2">
                    <a:lumMod val="75000"/>
                  </a:schemeClr>
                </a:solidFill>
              </a:rPr>
              <a:t>=V /Про</a:t>
            </a:r>
            <a:endParaRPr lang="ru-RU" b="1" dirty="0" smtClean="0">
              <a:solidFill>
                <a:schemeClr val="accent2">
                  <a:lumMod val="75000"/>
                </a:schemeClr>
              </a:solidFill>
            </a:endParaRPr>
          </a:p>
          <a:p>
            <a:pPr algn="ctr">
              <a:buNone/>
            </a:pPr>
            <a:r>
              <a:rPr lang="ru-RU" b="1" dirty="0" smtClean="0">
                <a:solidFill>
                  <a:schemeClr val="accent2">
                    <a:lumMod val="75000"/>
                  </a:schemeClr>
                </a:solidFill>
              </a:rPr>
              <a:t>72,8 </a:t>
            </a:r>
            <a:r>
              <a:rPr lang="ru-RU" b="1" dirty="0">
                <a:solidFill>
                  <a:schemeClr val="accent2">
                    <a:lumMod val="75000"/>
                  </a:schemeClr>
                </a:solidFill>
              </a:rPr>
              <a:t>:100 </a:t>
            </a:r>
            <a:r>
              <a:rPr lang="ru-RU" b="1" dirty="0" smtClean="0">
                <a:solidFill>
                  <a:schemeClr val="accent2">
                    <a:lumMod val="75000"/>
                  </a:schemeClr>
                </a:solidFill>
              </a:rPr>
              <a:t>= </a:t>
            </a:r>
            <a:r>
              <a:rPr lang="ru-RU" b="1" dirty="0" smtClean="0">
                <a:solidFill>
                  <a:schemeClr val="accent2">
                    <a:lumMod val="75000"/>
                  </a:schemeClr>
                </a:solidFill>
              </a:rPr>
              <a:t>0,73 ч, или 44 мин.</a:t>
            </a:r>
          </a:p>
          <a:p>
            <a:pPr algn="just"/>
            <a:r>
              <a:rPr lang="ru-RU" dirty="0" smtClean="0"/>
              <a:t>2)Время </a:t>
            </a:r>
            <a:r>
              <a:rPr lang="ru-RU" dirty="0" err="1" smtClean="0"/>
              <a:t>кварцевания</a:t>
            </a:r>
            <a:r>
              <a:rPr lang="ru-RU" dirty="0" smtClean="0"/>
              <a:t> кабинетов амбулаторного приема должно соответствовать указанному в паспорте по эксплуатации бактерицидного облучателя и составлять не менее четверти часа.</a:t>
            </a:r>
          </a:p>
          <a:p>
            <a:pPr algn="just"/>
            <a:endParaRPr lang="ru-RU" dirty="0"/>
          </a:p>
        </p:txBody>
      </p:sp>
    </p:spTree>
  </p:cSld>
  <p:clrMapOvr>
    <a:masterClrMapping/>
  </p:clrMapOvr>
  <p:transition>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lumMod val="75000"/>
                  </a:schemeClr>
                </a:solidFill>
              </a:rPr>
              <a:t>Как учитывать работу УФ-облучателей</a:t>
            </a:r>
            <a:endParaRPr lang="ru-RU" dirty="0"/>
          </a:p>
        </p:txBody>
      </p:sp>
      <p:sp>
        <p:nvSpPr>
          <p:cNvPr id="3" name="Содержимое 2"/>
          <p:cNvSpPr>
            <a:spLocks noGrp="1"/>
          </p:cNvSpPr>
          <p:nvPr>
            <p:ph idx="1"/>
          </p:nvPr>
        </p:nvSpPr>
        <p:spPr/>
        <p:txBody>
          <a:bodyPr>
            <a:normAutofit fontScale="77500" lnSpcReduction="20000"/>
          </a:bodyPr>
          <a:lstStyle/>
          <a:p>
            <a:pPr algn="just"/>
            <a:r>
              <a:rPr lang="ru-RU" dirty="0" smtClean="0"/>
              <a:t>Облучатель при установке регистрируют по месту размещения, а в процессе эксплуатации – осуществляют контроль за эффективностью его работы по утвержденной форме .</a:t>
            </a:r>
          </a:p>
          <a:p>
            <a:pPr algn="just"/>
            <a:r>
              <a:rPr lang="ru-RU" dirty="0" smtClean="0"/>
              <a:t>Журнал регистрации и контроля оформляется на помещение, где установлена бактерицидная установка или размещены бактерицидные облучатели.</a:t>
            </a:r>
          </a:p>
          <a:p>
            <a:pPr algn="just"/>
            <a:r>
              <a:rPr lang="ru-RU" dirty="0" smtClean="0"/>
              <a:t>Наличие акта ввода в эксплуатацию и ведение журнала регистрации входит в перечень мероприятий </a:t>
            </a:r>
            <a:r>
              <a:rPr lang="ru-RU" u="sng" dirty="0" smtClean="0">
                <a:solidFill>
                  <a:srgbClr val="C00000"/>
                </a:solidFill>
              </a:rPr>
              <a:t>надзорных органов. Они проверяют </a:t>
            </a:r>
            <a:r>
              <a:rPr lang="ru-RU" b="1" i="1" dirty="0" smtClean="0">
                <a:solidFill>
                  <a:schemeClr val="accent1">
                    <a:lumMod val="75000"/>
                  </a:schemeClr>
                </a:solidFill>
              </a:rPr>
              <a:t>наличие акта ввода в эксплуатацию бактерицидной установки, журналы регистрации и контроля работы бактерицидной установки и облучателей во всех помещениях, где они установлены.</a:t>
            </a:r>
          </a:p>
          <a:p>
            <a:endParaRPr lang="ru-RU" dirty="0"/>
          </a:p>
        </p:txBody>
      </p:sp>
    </p:spTree>
  </p:cSld>
  <p:clrMapOvr>
    <a:masterClrMapping/>
  </p:clrMapOvr>
  <p:transition>
    <p:whee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95536" y="620688"/>
            <a:ext cx="8229600" cy="5483225"/>
          </a:xfrm>
        </p:spPr>
        <p:txBody>
          <a:bodyPr>
            <a:normAutofit fontScale="92500" lnSpcReduction="10000"/>
          </a:bodyPr>
          <a:lstStyle/>
          <a:p>
            <a:pPr algn="just">
              <a:buNone/>
            </a:pPr>
            <a:r>
              <a:rPr lang="ru-RU" b="1" dirty="0" smtClean="0">
                <a:solidFill>
                  <a:srgbClr val="C00000"/>
                </a:solidFill>
              </a:rPr>
              <a:t>		Внимание:</a:t>
            </a:r>
            <a:r>
              <a:rPr lang="ru-RU" dirty="0" smtClean="0"/>
              <a:t> заводить журнал регистрации и контроля работы на каждую бактерицидную лампу не требуется.</a:t>
            </a:r>
          </a:p>
          <a:p>
            <a:pPr algn="just">
              <a:buNone/>
            </a:pPr>
            <a:r>
              <a:rPr lang="ru-RU" b="1" dirty="0" smtClean="0">
                <a:solidFill>
                  <a:srgbClr val="C00000"/>
                </a:solidFill>
              </a:rPr>
              <a:t>		Внимание:</a:t>
            </a:r>
            <a:r>
              <a:rPr lang="ru-RU" dirty="0" smtClean="0"/>
              <a:t>  нарушения санитарно-эпидемиологических правил в технологиях при установке и эксплуатации влекут административное наказание по </a:t>
            </a:r>
            <a:r>
              <a:rPr lang="ru-RU" dirty="0" smtClean="0">
                <a:hlinkClick r:id="rId2"/>
              </a:rPr>
              <a:t>статье 6.3 </a:t>
            </a:r>
            <a:r>
              <a:rPr lang="ru-RU" dirty="0" err="1" smtClean="0">
                <a:hlinkClick r:id="rId2"/>
              </a:rPr>
              <a:t>КоАП</a:t>
            </a:r>
            <a:r>
              <a:rPr lang="ru-RU" dirty="0" smtClean="0">
                <a:hlinkClick r:id="rId2"/>
              </a:rPr>
              <a:t> РФ</a:t>
            </a:r>
            <a:r>
              <a:rPr lang="ru-RU" dirty="0" smtClean="0"/>
              <a:t> в виде штрафа:</a:t>
            </a:r>
          </a:p>
          <a:p>
            <a:pPr lvl="0" algn="just"/>
            <a:r>
              <a:rPr lang="ru-RU" dirty="0" smtClean="0"/>
              <a:t>для должностных лиц – </a:t>
            </a:r>
            <a:r>
              <a:rPr lang="ru-RU" dirty="0" smtClean="0">
                <a:solidFill>
                  <a:srgbClr val="C00000"/>
                </a:solidFill>
              </a:rPr>
              <a:t>от 500 до 1000 рублей</a:t>
            </a:r>
            <a:r>
              <a:rPr lang="ru-RU" dirty="0" smtClean="0"/>
              <a:t>;</a:t>
            </a:r>
          </a:p>
          <a:p>
            <a:pPr lvl="0" algn="just"/>
            <a:r>
              <a:rPr lang="ru-RU" dirty="0" smtClean="0"/>
              <a:t>для юридических лиц – </a:t>
            </a:r>
            <a:r>
              <a:rPr lang="ru-RU" dirty="0" smtClean="0">
                <a:solidFill>
                  <a:srgbClr val="C00000"/>
                </a:solidFill>
              </a:rPr>
              <a:t>от десяти тысяч до двадцати тысяч рублей или приостановление деятельности на срок до 90 суток</a:t>
            </a:r>
            <a:r>
              <a:rPr lang="ru-RU" dirty="0" smtClean="0"/>
              <a:t>.</a:t>
            </a:r>
          </a:p>
          <a:p>
            <a:endParaRPr lang="ru-RU" dirty="0"/>
          </a:p>
        </p:txBody>
      </p:sp>
    </p:spTree>
  </p:cSld>
  <p:clrMapOvr>
    <a:masterClrMapping/>
  </p:clrMapOvr>
  <p:transition>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lumMod val="75000"/>
                  </a:schemeClr>
                </a:solidFill>
                <a:latin typeface="Arial Narrow" pitchFamily="34" charset="0"/>
              </a:rPr>
              <a:t>Как проводить проверку и замену бактерицидных ламп?</a:t>
            </a:r>
            <a:endParaRPr lang="ru-RU" dirty="0"/>
          </a:p>
        </p:txBody>
      </p:sp>
      <p:sp>
        <p:nvSpPr>
          <p:cNvPr id="3" name="Содержимое 2"/>
          <p:cNvSpPr>
            <a:spLocks noGrp="1"/>
          </p:cNvSpPr>
          <p:nvPr>
            <p:ph idx="1"/>
          </p:nvPr>
        </p:nvSpPr>
        <p:spPr>
          <a:xfrm>
            <a:off x="179512" y="1600200"/>
            <a:ext cx="8712968" cy="4925144"/>
          </a:xfrm>
        </p:spPr>
        <p:txBody>
          <a:bodyPr>
            <a:normAutofit fontScale="70000" lnSpcReduction="20000"/>
          </a:bodyPr>
          <a:lstStyle/>
          <a:p>
            <a:pPr algn="just">
              <a:buNone/>
            </a:pPr>
            <a:r>
              <a:rPr lang="ru-RU" dirty="0" smtClean="0"/>
              <a:t>		Поверка интенсивности излучения бактерицидных ламп (метрологический контроль) предусмотрена </a:t>
            </a:r>
            <a:r>
              <a:rPr lang="ru-RU" dirty="0" smtClean="0">
                <a:hlinkClick r:id="rId2"/>
              </a:rPr>
              <a:t>МУ 11-16/03-06</a:t>
            </a:r>
            <a:r>
              <a:rPr lang="ru-RU" dirty="0" smtClean="0"/>
              <a:t> от 28 февраля 1995 г. «Методические указания по применению бактерицидных ламп для обеззараживания воздуха и поверхностей в помещениях».</a:t>
            </a:r>
          </a:p>
          <a:p>
            <a:pPr algn="just">
              <a:buNone/>
            </a:pPr>
            <a:r>
              <a:rPr lang="ru-RU" dirty="0" smtClean="0"/>
              <a:t>		Так, лампы, прогоревшие положенное число часов (в соответствии со сроком их службы, указанном в паспорте), следует заменять на новые (см. </a:t>
            </a:r>
            <a:r>
              <a:rPr lang="ru-RU" dirty="0" smtClean="0">
                <a:hlinkClick r:id="rId2"/>
              </a:rPr>
              <a:t>Р 3.5.1904-04</a:t>
            </a:r>
            <a:r>
              <a:rPr lang="ru-RU" dirty="0" smtClean="0"/>
              <a:t> «</a:t>
            </a:r>
            <a:r>
              <a:rPr lang="ru-RU" dirty="0" err="1" smtClean="0"/>
              <a:t>Дезинфектология</a:t>
            </a:r>
            <a:r>
              <a:rPr lang="ru-RU" dirty="0" smtClean="0"/>
              <a:t>. Использование ультрафиолетового бактерицидного излучения для обеззараживания воздуха в помещениях» от 4 марта 2004 г.).</a:t>
            </a:r>
          </a:p>
          <a:p>
            <a:pPr algn="just">
              <a:buNone/>
            </a:pPr>
            <a:r>
              <a:rPr lang="ru-RU" dirty="0" smtClean="0"/>
              <a:t>		Основанием для замены ламп может служить также спад потока лампы ниже установленного предела, подтвержденный метрологической поверкой. Методика оценки эффективности применения ультрафиолетового бактерицидного излучения для обеззараживания воздуха в помещениях описана в </a:t>
            </a:r>
            <a:r>
              <a:rPr lang="ru-RU" dirty="0" smtClean="0">
                <a:hlinkClick r:id="rId2"/>
              </a:rPr>
              <a:t>разделе 9</a:t>
            </a:r>
            <a:r>
              <a:rPr lang="ru-RU" dirty="0" smtClean="0"/>
              <a:t> Руководства.</a:t>
            </a:r>
          </a:p>
          <a:p>
            <a:pPr algn="just"/>
            <a:endParaRPr lang="ru-RU" dirty="0"/>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b="1" dirty="0" smtClean="0">
                <a:solidFill>
                  <a:schemeClr val="accent1">
                    <a:lumMod val="75000"/>
                  </a:schemeClr>
                </a:solidFill>
              </a:rPr>
              <a:t>Пример:</a:t>
            </a:r>
            <a:r>
              <a:rPr lang="ru-RU" dirty="0" smtClean="0">
                <a:solidFill>
                  <a:schemeClr val="accent1">
                    <a:lumMod val="75000"/>
                  </a:schemeClr>
                </a:solidFill>
              </a:rPr>
              <a:t> </a:t>
            </a:r>
          </a:p>
        </p:txBody>
      </p:sp>
      <p:sp>
        <p:nvSpPr>
          <p:cNvPr id="3" name="Содержимое 2"/>
          <p:cNvSpPr>
            <a:spLocks noGrp="1"/>
          </p:cNvSpPr>
          <p:nvPr>
            <p:ph idx="1"/>
          </p:nvPr>
        </p:nvSpPr>
        <p:spPr>
          <a:xfrm>
            <a:off x="457200" y="1000108"/>
            <a:ext cx="8229600" cy="5525236"/>
          </a:xfrm>
        </p:spPr>
        <p:txBody>
          <a:bodyPr>
            <a:normAutofit fontScale="77500" lnSpcReduction="20000"/>
          </a:bodyPr>
          <a:lstStyle/>
          <a:p>
            <a:pPr algn="just"/>
            <a:r>
              <a:rPr lang="ru-RU" dirty="0" smtClean="0"/>
              <a:t>Для помещений класса А (операционные блоки) – при снижении эффективности ультрафиолетового облучения ниже 99% на основе оценки уровня микробной обсемененности до и после облучения.</a:t>
            </a:r>
          </a:p>
          <a:p>
            <a:pPr algn="just"/>
            <a:r>
              <a:rPr lang="ru-RU" dirty="0" smtClean="0"/>
              <a:t>Для определения окончания срока службы могут быть использованы электрические счетчики, суммирующие общую наработку ламп в часах, или замеры радиометров, свидетельствующие о падении бактерицидного потока лампы ниже номинального.</a:t>
            </a:r>
          </a:p>
          <a:p>
            <a:pPr algn="just"/>
            <a:r>
              <a:rPr lang="ru-RU" dirty="0" smtClean="0"/>
              <a:t>Метрологический контроль бактерицидных облучателей следует проводить не реже одного раза в год.</a:t>
            </a:r>
          </a:p>
          <a:p>
            <a:pPr algn="just"/>
            <a:r>
              <a:rPr lang="ru-RU" dirty="0" smtClean="0"/>
              <a:t>Требования к ежегодной замене бактерицидных ламп в помещениях действующими санитарными правилами и нормативно-методическими документами не установлены.</a:t>
            </a:r>
          </a:p>
          <a:p>
            <a:endParaRPr lang="ru-RU" dirty="0"/>
          </a:p>
        </p:txBody>
      </p:sp>
    </p:spTree>
  </p:cSld>
  <p:clrMapOvr>
    <a:masterClrMapping/>
  </p:clrMapOvr>
  <p:transition>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lumMod val="75000"/>
                  </a:schemeClr>
                </a:solidFill>
              </a:rPr>
              <a:t>Как обрабатывать бактерицидные </a:t>
            </a:r>
            <a:r>
              <a:rPr lang="ru-RU" b="1" dirty="0" err="1" smtClean="0">
                <a:solidFill>
                  <a:schemeClr val="accent1">
                    <a:lumMod val="75000"/>
                  </a:schemeClr>
                </a:solidFill>
              </a:rPr>
              <a:t>лапмы</a:t>
            </a:r>
            <a:r>
              <a:rPr lang="ru-RU" b="1" dirty="0" smtClean="0">
                <a:solidFill>
                  <a:schemeClr val="accent1">
                    <a:lumMod val="75000"/>
                  </a:schemeClr>
                </a:solidFill>
              </a:rPr>
              <a:t>?</a:t>
            </a:r>
            <a:endParaRPr lang="ru-RU" dirty="0">
              <a:solidFill>
                <a:schemeClr val="accent1">
                  <a:lumMod val="75000"/>
                </a:schemeClr>
              </a:solidFill>
            </a:endParaRPr>
          </a:p>
        </p:txBody>
      </p:sp>
      <p:sp>
        <p:nvSpPr>
          <p:cNvPr id="3" name="Содержимое 2"/>
          <p:cNvSpPr>
            <a:spLocks noGrp="1"/>
          </p:cNvSpPr>
          <p:nvPr>
            <p:ph idx="1"/>
          </p:nvPr>
        </p:nvSpPr>
        <p:spPr/>
        <p:txBody>
          <a:bodyPr>
            <a:normAutofit fontScale="85000" lnSpcReduction="20000"/>
          </a:bodyPr>
          <a:lstStyle/>
          <a:p>
            <a:pPr algn="just">
              <a:buNone/>
            </a:pPr>
            <a:r>
              <a:rPr lang="ru-RU" dirty="0" smtClean="0"/>
              <a:t>		Колбы ламп и отражатели облучателей обрабатывают двукратным протиранием спиртовой салфеткой, еженедельно или ежемесячно, по утвержденному графику генеральных уборок помещений.</a:t>
            </a:r>
          </a:p>
          <a:p>
            <a:pPr algn="just">
              <a:buNone/>
            </a:pPr>
            <a:r>
              <a:rPr lang="ru-RU" b="1" dirty="0" smtClean="0">
                <a:solidFill>
                  <a:srgbClr val="C00000"/>
                </a:solidFill>
              </a:rPr>
              <a:t>		Внимание:</a:t>
            </a:r>
            <a:r>
              <a:rPr lang="ru-RU" dirty="0" smtClean="0">
                <a:solidFill>
                  <a:srgbClr val="C00000"/>
                </a:solidFill>
              </a:rPr>
              <a:t> </a:t>
            </a:r>
            <a:r>
              <a:rPr lang="ru-RU" dirty="0" smtClean="0">
                <a:solidFill>
                  <a:schemeClr val="accent2">
                    <a:lumMod val="75000"/>
                  </a:schemeClr>
                </a:solidFill>
              </a:rPr>
              <a:t>применение этилового спирта </a:t>
            </a:r>
            <a:r>
              <a:rPr lang="ru-RU" dirty="0" smtClean="0"/>
              <a:t>в качестве антисептика для обработки </a:t>
            </a:r>
            <a:r>
              <a:rPr lang="ru-RU" dirty="0" err="1" smtClean="0"/>
              <a:t>УФ-облучателей</a:t>
            </a:r>
            <a:r>
              <a:rPr lang="ru-RU" dirty="0" smtClean="0"/>
              <a:t> </a:t>
            </a:r>
            <a:r>
              <a:rPr lang="ru-RU" dirty="0" smtClean="0">
                <a:solidFill>
                  <a:schemeClr val="accent2">
                    <a:lumMod val="75000"/>
                  </a:schemeClr>
                </a:solidFill>
              </a:rPr>
              <a:t>обусловлено</a:t>
            </a:r>
            <a:r>
              <a:rPr lang="ru-RU" dirty="0" smtClean="0"/>
              <a:t> требованиями </a:t>
            </a:r>
            <a:r>
              <a:rPr lang="ru-RU" dirty="0" smtClean="0">
                <a:hlinkClick r:id="rId2"/>
              </a:rPr>
              <a:t>пункта 2.12.16</a:t>
            </a:r>
            <a:r>
              <a:rPr lang="ru-RU" dirty="0" smtClean="0"/>
              <a:t> СП 1.3.2322-08 «Безопасность работы с микроорганизмами III–IV групп патогенности (опасности) и возбудителями паразитарных болезней».</a:t>
            </a:r>
          </a:p>
          <a:p>
            <a:endParaRPr lang="ru-RU"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spcBef>
                <a:spcPct val="20000"/>
              </a:spcBef>
            </a:pPr>
            <a:r>
              <a:rPr lang="ru-RU" sz="2200" b="1" i="1" dirty="0" smtClean="0">
                <a:solidFill>
                  <a:srgbClr val="4F81BD">
                    <a:lumMod val="75000"/>
                  </a:srgbClr>
                </a:solidFill>
                <a:ea typeface="+mn-ea"/>
                <a:cs typeface="+mn-cs"/>
              </a:rPr>
              <a:t/>
            </a:r>
            <a:br>
              <a:rPr lang="ru-RU" sz="2200" b="1" i="1" dirty="0" smtClean="0">
                <a:solidFill>
                  <a:srgbClr val="4F81BD">
                    <a:lumMod val="75000"/>
                  </a:srgbClr>
                </a:solidFill>
                <a:ea typeface="+mn-ea"/>
                <a:cs typeface="+mn-cs"/>
              </a:rPr>
            </a:br>
            <a:r>
              <a:rPr lang="ru-RU" sz="2200" b="1" i="1" dirty="0" smtClean="0">
                <a:solidFill>
                  <a:srgbClr val="4F81BD">
                    <a:lumMod val="75000"/>
                  </a:srgbClr>
                </a:solidFill>
                <a:ea typeface="+mn-ea"/>
                <a:cs typeface="+mn-cs"/>
              </a:rPr>
              <a:t>В </a:t>
            </a:r>
            <a:r>
              <a:rPr lang="ru-RU" sz="2200" b="1" i="1" dirty="0">
                <a:solidFill>
                  <a:srgbClr val="4F81BD">
                    <a:lumMod val="75000"/>
                  </a:srgbClr>
                </a:solidFill>
                <a:ea typeface="+mn-ea"/>
                <a:cs typeface="+mn-cs"/>
              </a:rPr>
              <a:t>случае, когда существующее старое здание ЛПО оборудовано централизованной вентиляцией, не обеспечивающей достаточный обмен воздуха, в помещениях могут быть использованы</a:t>
            </a:r>
            <a:r>
              <a:rPr lang="ru-RU" sz="2200" b="1" dirty="0">
                <a:solidFill>
                  <a:srgbClr val="4F81BD">
                    <a:lumMod val="75000"/>
                  </a:srgbClr>
                </a:solidFill>
                <a:ea typeface="+mn-ea"/>
                <a:cs typeface="+mn-cs"/>
              </a:rPr>
              <a:t>:</a:t>
            </a:r>
            <a:r>
              <a:rPr lang="ru-RU" sz="2000" dirty="0">
                <a:solidFill>
                  <a:srgbClr val="4F81BD">
                    <a:lumMod val="75000"/>
                  </a:srgbClr>
                </a:solidFill>
                <a:ea typeface="+mn-ea"/>
                <a:cs typeface="+mn-cs"/>
              </a:rPr>
              <a:t/>
            </a:r>
            <a:br>
              <a:rPr lang="ru-RU" sz="2000" dirty="0">
                <a:solidFill>
                  <a:srgbClr val="4F81BD">
                    <a:lumMod val="75000"/>
                  </a:srgbClr>
                </a:solidFill>
                <a:ea typeface="+mn-ea"/>
                <a:cs typeface="+mn-cs"/>
              </a:rPr>
            </a:br>
            <a:endParaRPr lang="ru-RU" dirty="0"/>
          </a:p>
        </p:txBody>
      </p:sp>
      <p:sp>
        <p:nvSpPr>
          <p:cNvPr id="3" name="Содержимое 2"/>
          <p:cNvSpPr>
            <a:spLocks noGrp="1"/>
          </p:cNvSpPr>
          <p:nvPr>
            <p:ph idx="1"/>
          </p:nvPr>
        </p:nvSpPr>
        <p:spPr/>
        <p:txBody>
          <a:bodyPr>
            <a:normAutofit fontScale="85000" lnSpcReduction="20000"/>
          </a:bodyPr>
          <a:lstStyle/>
          <a:p>
            <a:pPr marL="0" lvl="0" indent="0" algn="just">
              <a:buNone/>
            </a:pPr>
            <a:r>
              <a:rPr lang="ru-RU" dirty="0" smtClean="0"/>
              <a:t>	- естественное проветривание помещений с помощью окон и дверей с учетом контроля направления перетекания воздуха между «чистыми» и «заразными» зонами;</a:t>
            </a:r>
          </a:p>
          <a:p>
            <a:pPr marL="0" lvl="0" indent="0" algn="just">
              <a:buFontTx/>
              <a:buChar char="-"/>
            </a:pPr>
            <a:r>
              <a:rPr lang="ru-RU" dirty="0" smtClean="0"/>
              <a:t>локальная (местная) вентиляция;</a:t>
            </a:r>
          </a:p>
          <a:p>
            <a:pPr marL="0" lvl="0" indent="0" algn="just">
              <a:buNone/>
            </a:pPr>
            <a:r>
              <a:rPr lang="ru-RU" dirty="0" smtClean="0"/>
              <a:t>- обеззараживание воздуха помещений с помощью бактерицидных УФ-ламп или импульсных бактерицидных установок;</a:t>
            </a:r>
          </a:p>
          <a:p>
            <a:pPr marL="0" indent="0" algn="just">
              <a:buNone/>
            </a:pPr>
            <a:r>
              <a:rPr lang="ru-RU" dirty="0" smtClean="0"/>
              <a:t>- Применение </a:t>
            </a:r>
            <a:r>
              <a:rPr lang="ru-RU" dirty="0" err="1" smtClean="0"/>
              <a:t>рециркуляторов</a:t>
            </a:r>
            <a:r>
              <a:rPr lang="ru-RU" dirty="0" smtClean="0"/>
              <a:t> различных типов , обеспечивающих </a:t>
            </a:r>
            <a:r>
              <a:rPr lang="ru-RU" dirty="0" err="1" smtClean="0"/>
              <a:t>инактивацию</a:t>
            </a:r>
            <a:r>
              <a:rPr lang="ru-RU" dirty="0" smtClean="0"/>
              <a:t> микроорганизмов  или </a:t>
            </a:r>
            <a:r>
              <a:rPr lang="ru-RU" dirty="0" err="1" smtClean="0"/>
              <a:t>инактивацию</a:t>
            </a:r>
            <a:r>
              <a:rPr lang="ru-RU" dirty="0" smtClean="0"/>
              <a:t> микроорганизмов с последующей фильтрацией воздуха.</a:t>
            </a:r>
            <a:endParaRPr lang="ru-RU" dirty="0"/>
          </a:p>
        </p:txBody>
      </p:sp>
    </p:spTree>
  </p:cSld>
  <p:clrMapOvr>
    <a:masterClrMapping/>
  </p:clrMapOvr>
  <p:transition>
    <p:blind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lumMod val="75000"/>
                  </a:schemeClr>
                </a:solidFill>
              </a:rPr>
              <a:t>Как утилизировать вышедшие из строя бактерицидные облучатели</a:t>
            </a:r>
            <a:r>
              <a:rPr lang="ru-RU" dirty="0" smtClean="0">
                <a:solidFill>
                  <a:schemeClr val="accent1">
                    <a:lumMod val="75000"/>
                  </a:schemeClr>
                </a:solidFill>
              </a:rPr>
              <a:t/>
            </a:r>
            <a:br>
              <a:rPr lang="ru-RU" dirty="0" smtClean="0">
                <a:solidFill>
                  <a:schemeClr val="accent1">
                    <a:lumMod val="75000"/>
                  </a:schemeClr>
                </a:solidFill>
              </a:rPr>
            </a:br>
            <a:endParaRPr lang="ru-RU" dirty="0">
              <a:solidFill>
                <a:schemeClr val="accent1">
                  <a:lumMod val="75000"/>
                </a:schemeClr>
              </a:solidFill>
            </a:endParaRPr>
          </a:p>
        </p:txBody>
      </p:sp>
      <p:sp>
        <p:nvSpPr>
          <p:cNvPr id="3" name="Содержимое 2"/>
          <p:cNvSpPr>
            <a:spLocks noGrp="1"/>
          </p:cNvSpPr>
          <p:nvPr>
            <p:ph idx="1"/>
          </p:nvPr>
        </p:nvSpPr>
        <p:spPr>
          <a:xfrm>
            <a:off x="457200" y="1600201"/>
            <a:ext cx="8229600" cy="3686188"/>
          </a:xfrm>
        </p:spPr>
        <p:txBody>
          <a:bodyPr>
            <a:normAutofit fontScale="70000" lnSpcReduction="20000"/>
          </a:bodyPr>
          <a:lstStyle/>
          <a:p>
            <a:pPr algn="just">
              <a:buNone/>
            </a:pPr>
            <a:r>
              <a:rPr lang="ru-RU" dirty="0" smtClean="0"/>
              <a:t>		Вышедшие из строя бактерицидные (ртутьсодержащие) лампы относятся к      </a:t>
            </a:r>
            <a:r>
              <a:rPr lang="ru-RU" b="1" dirty="0" smtClean="0">
                <a:hlinkClick r:id="rId2" tooltip="Классы опасности медицинских отходов"/>
              </a:rPr>
              <a:t>отходам класса Г</a:t>
            </a:r>
            <a:r>
              <a:rPr lang="ru-RU" b="1" dirty="0" smtClean="0"/>
              <a:t> .</a:t>
            </a:r>
          </a:p>
          <a:p>
            <a:pPr algn="just">
              <a:buNone/>
            </a:pPr>
            <a:r>
              <a:rPr lang="ru-RU" dirty="0" smtClean="0"/>
              <a:t>		Порядок хранения и утилизации вышедших из строя ламп определен требованиями </a:t>
            </a:r>
            <a:r>
              <a:rPr lang="ru-RU" dirty="0" smtClean="0">
                <a:hlinkClick r:id="rId2"/>
              </a:rPr>
              <a:t>пункта 4.27</a:t>
            </a:r>
            <a:r>
              <a:rPr lang="ru-RU" dirty="0" smtClean="0"/>
              <a:t> </a:t>
            </a:r>
            <a:r>
              <a:rPr lang="ru-RU" dirty="0" err="1" smtClean="0"/>
              <a:t>СанПиН</a:t>
            </a:r>
            <a:r>
              <a:rPr lang="ru-RU" dirty="0" smtClean="0"/>
              <a:t> 2.1.7.2790-10. </a:t>
            </a:r>
          </a:p>
          <a:p>
            <a:pPr algn="just">
              <a:buNone/>
            </a:pPr>
            <a:r>
              <a:rPr lang="ru-RU" dirty="0" smtClean="0"/>
              <a:t>		Запрещено выбрасывать целые или разбитые лампы в мусоросборники. Их следует направлять в региональные центры по </a:t>
            </a:r>
            <a:r>
              <a:rPr lang="ru-RU" dirty="0" err="1" smtClean="0"/>
              <a:t>демеркуризации</a:t>
            </a:r>
            <a:r>
              <a:rPr lang="ru-RU" dirty="0" smtClean="0"/>
              <a:t> ртутьсодержащих ламп.</a:t>
            </a:r>
          </a:p>
          <a:p>
            <a:pPr algn="just">
              <a:buNone/>
            </a:pPr>
            <a:r>
              <a:rPr lang="ru-RU" dirty="0" smtClean="0"/>
              <a:t>		При нарушении целостности лампы должно быть исключено попадание ртути и ее паров в помещение.</a:t>
            </a:r>
          </a:p>
          <a:p>
            <a:endParaRPr lang="ru-RU"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643446"/>
            <a:ext cx="2928958" cy="201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643446"/>
            <a:ext cx="2800350" cy="201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Внимание:</a:t>
            </a:r>
            <a:endParaRPr lang="ru-RU" dirty="0">
              <a:solidFill>
                <a:srgbClr val="C00000"/>
              </a:solidFill>
            </a:endParaRPr>
          </a:p>
        </p:txBody>
      </p:sp>
      <p:sp>
        <p:nvSpPr>
          <p:cNvPr id="3" name="Содержимое 2"/>
          <p:cNvSpPr>
            <a:spLocks noGrp="1"/>
          </p:cNvSpPr>
          <p:nvPr>
            <p:ph idx="1"/>
          </p:nvPr>
        </p:nvSpPr>
        <p:spPr/>
        <p:txBody>
          <a:bodyPr>
            <a:normAutofit fontScale="92500"/>
          </a:bodyPr>
          <a:lstStyle/>
          <a:p>
            <a:pPr algn="just"/>
            <a:r>
              <a:rPr lang="ru-RU" dirty="0" smtClean="0"/>
              <a:t>ответственность за нарушения в области обращения с отходами предусмотрена</a:t>
            </a:r>
            <a:r>
              <a:rPr lang="ru-RU" dirty="0" smtClean="0">
                <a:hlinkClick r:id="rId2"/>
              </a:rPr>
              <a:t> статьей 8.2. </a:t>
            </a:r>
            <a:r>
              <a:rPr lang="ru-RU" dirty="0" err="1" smtClean="0">
                <a:hlinkClick r:id="rId2"/>
              </a:rPr>
              <a:t>КоАП</a:t>
            </a:r>
            <a:r>
              <a:rPr lang="ru-RU" dirty="0" smtClean="0">
                <a:hlinkClick r:id="rId2"/>
              </a:rPr>
              <a:t> РФ</a:t>
            </a:r>
            <a:r>
              <a:rPr lang="ru-RU" dirty="0" smtClean="0"/>
              <a:t> и влечет наложение штрафа:</a:t>
            </a:r>
          </a:p>
          <a:p>
            <a:pPr lvl="0" algn="just"/>
            <a:r>
              <a:rPr lang="ru-RU" dirty="0" smtClean="0"/>
              <a:t>на должностных лиц – </a:t>
            </a:r>
            <a:r>
              <a:rPr lang="ru-RU" dirty="0" smtClean="0">
                <a:solidFill>
                  <a:srgbClr val="C00000"/>
                </a:solidFill>
              </a:rPr>
              <a:t>от десяти тысяч до тридцати тысяч рублей;</a:t>
            </a:r>
          </a:p>
          <a:p>
            <a:pPr lvl="0" algn="just"/>
            <a:r>
              <a:rPr lang="ru-RU" dirty="0" smtClean="0"/>
              <a:t>на юридических лиц – </a:t>
            </a:r>
            <a:r>
              <a:rPr lang="ru-RU" dirty="0" smtClean="0">
                <a:solidFill>
                  <a:srgbClr val="C00000"/>
                </a:solidFill>
              </a:rPr>
              <a:t>от ста тысяч до двухсот пятидесяти тысяч рублей или административное приостановление деятельности на срок до девяноста суток</a:t>
            </a:r>
            <a:r>
              <a:rPr lang="ru-RU" dirty="0" smtClean="0"/>
              <a:t>.</a:t>
            </a:r>
          </a:p>
          <a:p>
            <a:pPr algn="just"/>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vip.1klpu.ru/system/content/feature/image/-444224/"/>
          <p:cNvPicPr>
            <a:picLocks noGrp="1"/>
          </p:cNvPicPr>
          <p:nvPr>
            <p:ph idx="1"/>
          </p:nvPr>
        </p:nvPicPr>
        <p:blipFill>
          <a:blip r:embed="rId2"/>
          <a:srcRect/>
          <a:stretch>
            <a:fillRect/>
          </a:stretch>
        </p:blipFill>
        <p:spPr bwMode="auto">
          <a:xfrm>
            <a:off x="1357290" y="-357214"/>
            <a:ext cx="6286544" cy="750099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67544" y="332656"/>
            <a:ext cx="8229600" cy="6048672"/>
          </a:xfrm>
        </p:spPr>
        <p:txBody>
          <a:bodyPr>
            <a:normAutofit fontScale="70000" lnSpcReduction="20000"/>
          </a:bodyPr>
          <a:lstStyle/>
          <a:p>
            <a:pPr marL="0" indent="0" algn="ctr">
              <a:buNone/>
            </a:pPr>
            <a:r>
              <a:rPr lang="ru-RU" dirty="0" smtClean="0"/>
              <a:t>ЛИТЕРАТУРА</a:t>
            </a:r>
          </a:p>
          <a:p>
            <a:pPr marL="0" lvl="0" indent="0" algn="just">
              <a:buNone/>
            </a:pPr>
            <a:r>
              <a:rPr lang="ru-RU" dirty="0" err="1" smtClean="0"/>
              <a:t>СанПиН</a:t>
            </a:r>
            <a:r>
              <a:rPr lang="ru-RU" dirty="0" smtClean="0"/>
              <a:t> 2.1.3.2630-10 «Санитарно-эпидемиологические требования к орга­низациям, осуществляющим медицинскую деятельность».</a:t>
            </a:r>
          </a:p>
          <a:p>
            <a:pPr marL="0" lvl="0" indent="0" algn="just">
              <a:buNone/>
            </a:pPr>
            <a:r>
              <a:rPr lang="ru-RU" dirty="0" err="1" smtClean="0"/>
              <a:t>СанПиН</a:t>
            </a:r>
            <a:r>
              <a:rPr lang="ru-RU" dirty="0" smtClean="0"/>
              <a:t> 2.1.7.2790-10 «Санитарно-эпидемиологические требования к об­ращению с медицинскими отходами».</a:t>
            </a:r>
          </a:p>
          <a:p>
            <a:pPr marL="0" lvl="0" indent="0" algn="just">
              <a:buNone/>
            </a:pPr>
            <a:r>
              <a:rPr lang="ru-RU" dirty="0" smtClean="0"/>
              <a:t>СП 3.1.1275-03 «Профилактика инфекционных заболеваний при эндоско­пических манипуляциях».</a:t>
            </a:r>
          </a:p>
          <a:p>
            <a:pPr marL="0" lvl="0" indent="0" algn="just">
              <a:buNone/>
            </a:pPr>
            <a:r>
              <a:rPr lang="ru-RU" dirty="0" smtClean="0"/>
              <a:t>СП 3.1.2659-10 «Изменения и дополнения № 1 к СП 3.1.1275-03 «Профилак­тика инфекционных заболеваний при эндоскопических манипуляциях».</a:t>
            </a:r>
          </a:p>
          <a:p>
            <a:pPr marL="0" lvl="0" indent="0" algn="just">
              <a:buNone/>
            </a:pPr>
            <a:r>
              <a:rPr lang="ru-RU" dirty="0" smtClean="0"/>
              <a:t>СП 3.1.2.3114-13 «Профилактика туберкулеза».</a:t>
            </a:r>
          </a:p>
          <a:p>
            <a:pPr marL="0" lvl="0" indent="0" algn="just">
              <a:buNone/>
            </a:pPr>
            <a:r>
              <a:rPr lang="ru-RU" dirty="0" smtClean="0"/>
              <a:t>МУ 3.5.1937.-04 «Очистка, дезинфекция и стерилизация эндоскопов и ин­струментов к ним».</a:t>
            </a:r>
          </a:p>
          <a:p>
            <a:pPr marL="0" lvl="0" indent="0" algn="just">
              <a:buNone/>
            </a:pPr>
            <a:r>
              <a:rPr lang="ru-RU" dirty="0" smtClean="0"/>
              <a:t>Материалы международного конгресса «Современные средства и техно­логии дезинфекции и стерилизации в профилактике ИСМП» г. Москва, 6-7.11.2014 г.</a:t>
            </a:r>
          </a:p>
          <a:p>
            <a:pPr marL="0" lvl="0" indent="0" algn="just">
              <a:buNone/>
            </a:pPr>
            <a:r>
              <a:rPr lang="ru-RU" dirty="0" smtClean="0"/>
              <a:t>Методические рекомендации  ООО  АМСР « Организация безопасной больничной среды в условиях лечебно- профилактической организации фтизиатрического профиля»</a:t>
            </a:r>
            <a:endParaRPr lang="ru-RU" dirty="0">
              <a:solidFill>
                <a:schemeClr val="accent1">
                  <a:lumMod val="50000"/>
                </a:schemeClr>
              </a:solidFill>
            </a:endParaRPr>
          </a:p>
        </p:txBody>
      </p:sp>
    </p:spTree>
  </p:cSld>
  <p:clrMapOvr>
    <a:masterClrMapping/>
  </p:clrMapOvr>
  <p:transition>
    <p:cut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67544" y="620688"/>
            <a:ext cx="8229600" cy="5554663"/>
          </a:xfrm>
        </p:spPr>
        <p:txBody>
          <a:bodyPr>
            <a:normAutofit/>
          </a:bodyPr>
          <a:lstStyle/>
          <a:p>
            <a:pPr algn="ctr">
              <a:buNone/>
            </a:pPr>
            <a:endParaRPr lang="ru-RU" sz="7200" dirty="0" smtClean="0">
              <a:solidFill>
                <a:schemeClr val="tx2">
                  <a:lumMod val="75000"/>
                </a:schemeClr>
              </a:solidFill>
            </a:endParaRPr>
          </a:p>
          <a:p>
            <a:pPr algn="ctr">
              <a:buNone/>
            </a:pPr>
            <a:endParaRPr lang="ru-RU" sz="6500" b="1" dirty="0" smtClean="0">
              <a:solidFill>
                <a:schemeClr val="tx2">
                  <a:lumMod val="75000"/>
                </a:schemeClr>
              </a:solidFill>
            </a:endParaRPr>
          </a:p>
          <a:p>
            <a:pPr algn="ctr">
              <a:buNone/>
            </a:pPr>
            <a:r>
              <a:rPr lang="ru-RU" sz="6500" b="1" dirty="0" smtClean="0">
                <a:solidFill>
                  <a:schemeClr val="tx2">
                    <a:lumMod val="75000"/>
                  </a:schemeClr>
                </a:solidFill>
              </a:rPr>
              <a:t>Спасибо за внимание!!!</a:t>
            </a:r>
            <a:endParaRPr lang="ru-RU" sz="6500" b="1" dirty="0">
              <a:solidFill>
                <a:schemeClr val="tx2">
                  <a:lumMod val="75000"/>
                </a:schemeClr>
              </a:solidFill>
            </a:endParaRPr>
          </a:p>
        </p:txBody>
      </p:sp>
      <p:pic>
        <p:nvPicPr>
          <p:cNvPr id="4" name="Picture 3"/>
          <p:cNvPicPr>
            <a:picLocks noChangeAspect="1" noChangeArrowheads="1"/>
          </p:cNvPicPr>
          <p:nvPr/>
        </p:nvPicPr>
        <p:blipFill>
          <a:blip r:embed="rId2"/>
          <a:srcRect/>
          <a:stretch>
            <a:fillRect/>
          </a:stretch>
        </p:blipFill>
        <p:spPr bwMode="auto">
          <a:xfrm>
            <a:off x="3214678" y="357166"/>
            <a:ext cx="2390775" cy="235267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chemeClr val="tx2">
                    <a:lumMod val="75000"/>
                  </a:schemeClr>
                </a:solidFill>
              </a:rPr>
              <a:t>Приточно</a:t>
            </a:r>
            <a:r>
              <a:rPr lang="ru-RU" b="1" dirty="0" smtClean="0">
                <a:solidFill>
                  <a:schemeClr val="tx2">
                    <a:lumMod val="75000"/>
                  </a:schemeClr>
                </a:solidFill>
              </a:rPr>
              <a:t> – вытяжная вентиляция </a:t>
            </a:r>
            <a:endParaRPr lang="ru-RU" b="1" dirty="0">
              <a:solidFill>
                <a:schemeClr val="tx2">
                  <a:lumMod val="75000"/>
                </a:schemeClr>
              </a:solidFill>
            </a:endParaRPr>
          </a:p>
        </p:txBody>
      </p:sp>
      <p:sp>
        <p:nvSpPr>
          <p:cNvPr id="3" name="Содержимое 2"/>
          <p:cNvSpPr>
            <a:spLocks noGrp="1"/>
          </p:cNvSpPr>
          <p:nvPr>
            <p:ph idx="1"/>
          </p:nvPr>
        </p:nvSpPr>
        <p:spPr/>
        <p:txBody>
          <a:bodyPr>
            <a:normAutofit fontScale="92500" lnSpcReduction="10000"/>
          </a:bodyPr>
          <a:lstStyle/>
          <a:p>
            <a:pPr algn="just">
              <a:buNone/>
            </a:pPr>
            <a:r>
              <a:rPr lang="ru-RU" dirty="0" smtClean="0"/>
              <a:t>		Приточно-вытяжная вентиляция позволяет проводить в помещении ЛПО воздухообмен, с обеззараживанием: </a:t>
            </a:r>
          </a:p>
          <a:p>
            <a:pPr algn="just">
              <a:buNone/>
            </a:pPr>
            <a:r>
              <a:rPr lang="ru-RU" dirty="0" smtClean="0"/>
              <a:t>	- забор воздуха   из помещений ЛПО,  прохождение его через вентиляционную камеру, оборудованную  бактерицидными установками (вытяжку); </a:t>
            </a:r>
          </a:p>
          <a:p>
            <a:pPr algn="just">
              <a:buNone/>
            </a:pPr>
            <a:r>
              <a:rPr lang="ru-RU" dirty="0" smtClean="0"/>
              <a:t>	-	и замещение его свежим  , поступающим с улицы через систему фильтров (приток). </a:t>
            </a:r>
            <a:br>
              <a:rPr lang="ru-RU" dirty="0" smtClean="0"/>
            </a:b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730353" y="285729"/>
            <a:ext cx="8229600" cy="9142424"/>
          </a:xfrm>
        </p:spPr>
        <p:txBody>
          <a:bodyPr/>
          <a:lstStyle/>
          <a:p>
            <a:endParaRPr lang="ru-RU" dirty="0"/>
          </a:p>
        </p:txBody>
      </p:sp>
      <p:sp>
        <p:nvSpPr>
          <p:cNvPr id="1026" name="AutoShape 2" descr="http://www.torgprice.ru/post/1000/45/images/image005_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8" name="Picture 4" descr="http://www.torgprice.ru/post/1000/45/images/image005_4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u="sng" dirty="0" smtClean="0">
                <a:solidFill>
                  <a:schemeClr val="accent1">
                    <a:lumMod val="75000"/>
                  </a:schemeClr>
                </a:solidFill>
              </a:rPr>
              <a:t>Периодичность технического обслуживания систем вентиляции:</a:t>
            </a:r>
            <a:br>
              <a:rPr lang="ru-RU" i="1" u="sng" dirty="0" smtClean="0">
                <a:solidFill>
                  <a:schemeClr val="accent1">
                    <a:lumMod val="75000"/>
                  </a:schemeClr>
                </a:solidFill>
              </a:rPr>
            </a:br>
            <a:endParaRPr lang="ru-RU" dirty="0"/>
          </a:p>
        </p:txBody>
      </p:sp>
      <p:sp>
        <p:nvSpPr>
          <p:cNvPr id="3" name="Содержимое 2"/>
          <p:cNvSpPr>
            <a:spLocks noGrp="1"/>
          </p:cNvSpPr>
          <p:nvPr>
            <p:ph idx="1"/>
          </p:nvPr>
        </p:nvSpPr>
        <p:spPr/>
        <p:txBody>
          <a:bodyPr>
            <a:normAutofit fontScale="70000" lnSpcReduction="20000"/>
          </a:bodyPr>
          <a:lstStyle/>
          <a:p>
            <a:pPr marL="0" lvl="0" indent="0" algn="just">
              <a:buNone/>
            </a:pPr>
            <a:r>
              <a:rPr lang="ru-RU" dirty="0" smtClean="0"/>
              <a:t>- </a:t>
            </a:r>
            <a:r>
              <a:rPr lang="ru-RU" i="1" dirty="0" smtClean="0"/>
              <a:t>не реже 1 раза в месяц </a:t>
            </a:r>
            <a:r>
              <a:rPr lang="ru-RU" dirty="0" smtClean="0"/>
              <a:t>следует проверять степень загрязненности фильтров и эффективность работы устройств обеззараживания воздуха;</a:t>
            </a:r>
          </a:p>
          <a:p>
            <a:pPr marL="0" lvl="0" indent="0" algn="just">
              <a:buNone/>
            </a:pPr>
            <a:r>
              <a:rPr lang="ru-RU" dirty="0" smtClean="0"/>
              <a:t>- </a:t>
            </a:r>
            <a:r>
              <a:rPr lang="ru-RU" i="1" dirty="0" smtClean="0"/>
              <a:t>замена фильтров </a:t>
            </a:r>
            <a:r>
              <a:rPr lang="ru-RU" dirty="0" smtClean="0"/>
              <a:t>должна осуществляться по мере их загрязнения, но не реже чем рекомендовано предприятием-изготовителем;</a:t>
            </a:r>
          </a:p>
          <a:p>
            <a:pPr marL="0" lvl="0" indent="0" algn="just">
              <a:buNone/>
            </a:pPr>
            <a:r>
              <a:rPr lang="ru-RU" dirty="0" smtClean="0"/>
              <a:t>- </a:t>
            </a:r>
            <a:r>
              <a:rPr lang="ru-RU" i="1" dirty="0" smtClean="0"/>
              <a:t>профилактический осмотр и ремонт </a:t>
            </a:r>
            <a:r>
              <a:rPr lang="ru-RU" dirty="0" smtClean="0"/>
              <a:t>систем вентиляции и кондиционирования воздуха, воздуховодов должен проводиться согласно утвержденному графику не реже 2 раз в год;</a:t>
            </a:r>
          </a:p>
          <a:p>
            <a:pPr marL="0" lvl="0" indent="0" algn="just">
              <a:buNone/>
            </a:pPr>
            <a:r>
              <a:rPr lang="ru-RU" dirty="0" smtClean="0"/>
              <a:t>- </a:t>
            </a:r>
            <a:r>
              <a:rPr lang="ru-RU" i="1" dirty="0" smtClean="0"/>
              <a:t>устранение текущих неисправностей</a:t>
            </a:r>
            <a:r>
              <a:rPr lang="ru-RU" dirty="0" smtClean="0"/>
              <a:t>, дефектов должно проводиться безотлагательно.</a:t>
            </a:r>
          </a:p>
          <a:p>
            <a:pPr marL="0" indent="0" algn="just">
              <a:buNone/>
            </a:pPr>
            <a:r>
              <a:rPr lang="ru-RU" dirty="0" smtClean="0"/>
              <a:t>	</a:t>
            </a:r>
            <a:r>
              <a:rPr lang="ru-RU" dirty="0" smtClean="0">
                <a:solidFill>
                  <a:schemeClr val="accent1">
                    <a:lumMod val="75000"/>
                  </a:schemeClr>
                </a:solidFill>
              </a:rPr>
              <a:t>В рамках сервисного обслуживания необходимо ежегодно производить дезинфекцию систем вентиляции, в том числе воздуховодов, зарегистрированными и предназначенными для этих целей дезинфицирующими средствами.</a:t>
            </a:r>
          </a:p>
          <a:p>
            <a:endParaRPr lang="ru-RU" dirty="0"/>
          </a:p>
        </p:txBody>
      </p:sp>
    </p:spTree>
  </p:cSld>
  <p:clrMapOvr>
    <a:masterClrMapping/>
  </p:clrMapOvr>
  <p:transition>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t>Какие типы бактерицидных облучателей используют для обеззараживания воздуха</a:t>
            </a:r>
            <a:r>
              <a:rPr lang="ru-RU" sz="3200" dirty="0" smtClean="0"/>
              <a:t/>
            </a:r>
            <a:br>
              <a:rPr lang="ru-RU" sz="3200" dirty="0" smtClean="0"/>
            </a:br>
            <a:endParaRPr lang="ru-RU" sz="3200" dirty="0"/>
          </a:p>
        </p:txBody>
      </p:sp>
      <p:sp>
        <p:nvSpPr>
          <p:cNvPr id="3" name="Содержимое 2"/>
          <p:cNvSpPr>
            <a:spLocks noGrp="1"/>
          </p:cNvSpPr>
          <p:nvPr>
            <p:ph idx="1"/>
          </p:nvPr>
        </p:nvSpPr>
        <p:spPr/>
        <p:txBody>
          <a:bodyPr>
            <a:normAutofit/>
          </a:bodyPr>
          <a:lstStyle/>
          <a:p>
            <a:pPr marL="0" indent="0" algn="just">
              <a:buNone/>
            </a:pPr>
            <a:r>
              <a:rPr lang="ru-RU" dirty="0" smtClean="0"/>
              <a:t>	Для обеззараживания воздуха следует использовать ультрафиолетовые бактерицидные облучатели, прошедшие государственную регистрацию, имеющие сертификат соответствия и технический паспорт (руководство) по эксплуатации.</a:t>
            </a:r>
          </a:p>
          <a:p>
            <a:pPr marL="0" indent="0">
              <a:buNone/>
            </a:pPr>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4581128"/>
            <a:ext cx="1949202" cy="217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581128"/>
            <a:ext cx="1594448" cy="218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solidFill>
                  <a:schemeClr val="accent1">
                    <a:lumMod val="75000"/>
                  </a:schemeClr>
                </a:solidFill>
              </a:rPr>
              <a:t>По направленности УФ-потока различают бактерицидные облучатели:</a:t>
            </a:r>
            <a:endParaRPr lang="ru-RU" dirty="0">
              <a:solidFill>
                <a:schemeClr val="accent1">
                  <a:lumMod val="75000"/>
                </a:schemeClr>
              </a:solidFill>
            </a:endParaRPr>
          </a:p>
        </p:txBody>
      </p:sp>
      <p:sp>
        <p:nvSpPr>
          <p:cNvPr id="3" name="Объект 2"/>
          <p:cNvSpPr>
            <a:spLocks noGrp="1"/>
          </p:cNvSpPr>
          <p:nvPr>
            <p:ph idx="1"/>
          </p:nvPr>
        </p:nvSpPr>
        <p:spPr/>
        <p:txBody>
          <a:bodyPr>
            <a:normAutofit/>
          </a:bodyPr>
          <a:lstStyle/>
          <a:p>
            <a:pPr lvl="0" algn="just"/>
            <a:r>
              <a:rPr lang="ru-RU" sz="2400" b="1" dirty="0" smtClean="0"/>
              <a:t>Открытого типа.</a:t>
            </a:r>
            <a:r>
              <a:rPr lang="ru-RU" sz="2400" dirty="0" smtClean="0"/>
              <a:t> Их используют для облучения прямым бактерицидным потоком всего облучаемого пространства воздушной среды и поверхностей в отсутствие людей.</a:t>
            </a:r>
            <a:br>
              <a:rPr lang="ru-RU" sz="2400" dirty="0" smtClean="0"/>
            </a:br>
            <a:r>
              <a:rPr lang="ru-RU" sz="2400" dirty="0" smtClean="0"/>
              <a:t>К облучателям открытого типа относят передвижные бактерицидные облучатели и облучатели, которые крепятся к потолку, на стены, а также в дверных проемах.</a:t>
            </a:r>
            <a:br>
              <a:rPr lang="ru-RU" sz="2400" dirty="0" smtClean="0"/>
            </a:br>
            <a:r>
              <a:rPr lang="ru-RU" sz="2400" dirty="0" smtClean="0"/>
              <a:t>Их основное назначение – создание ультрафиолетовых «завес» за счет направленности излучения в нижнюю зону («барьерные», «ультрафиолетовые двери»).</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19103" y="4582464"/>
            <a:ext cx="1766689"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4576536"/>
            <a:ext cx="16097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903376"/>
      </p:ext>
    </p:extLst>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1">
                    <a:lumMod val="75000"/>
                  </a:schemeClr>
                </a:solidFill>
              </a:rPr>
              <a:t> Облучатели закрытого типа (</a:t>
            </a:r>
            <a:r>
              <a:rPr lang="ru-RU" dirty="0" err="1" smtClean="0">
                <a:solidFill>
                  <a:schemeClr val="accent1">
                    <a:lumMod val="75000"/>
                  </a:schemeClr>
                </a:solidFill>
              </a:rPr>
              <a:t>рециркуляторы</a:t>
            </a:r>
            <a:r>
              <a:rPr lang="ru-RU" dirty="0" smtClean="0">
                <a:solidFill>
                  <a:schemeClr val="accent1">
                    <a:lumMod val="75000"/>
                  </a:schemeClr>
                </a:solidFill>
              </a:rPr>
              <a:t>)</a:t>
            </a:r>
            <a:endParaRPr lang="ru-RU" dirty="0"/>
          </a:p>
        </p:txBody>
      </p:sp>
      <p:sp>
        <p:nvSpPr>
          <p:cNvPr id="3" name="Объект 2"/>
          <p:cNvSpPr>
            <a:spLocks noGrp="1"/>
          </p:cNvSpPr>
          <p:nvPr>
            <p:ph idx="1"/>
          </p:nvPr>
        </p:nvSpPr>
        <p:spPr/>
        <p:txBody>
          <a:bodyPr/>
          <a:lstStyle/>
          <a:p>
            <a:pPr marL="0" indent="0" algn="just">
              <a:buNone/>
            </a:pPr>
            <a:r>
              <a:rPr lang="ru-RU" sz="1500" dirty="0" smtClean="0">
                <a:solidFill>
                  <a:prstClr val="black"/>
                </a:solidFill>
              </a:rPr>
              <a:t>	</a:t>
            </a:r>
            <a:r>
              <a:rPr lang="ru-RU" sz="2000" dirty="0">
                <a:solidFill>
                  <a:prstClr val="black"/>
                </a:solidFill>
              </a:rPr>
              <a:t> </a:t>
            </a:r>
            <a:r>
              <a:rPr lang="ru-RU" sz="2000" dirty="0"/>
              <a:t>Их используют для обеззараживания воздуха в присутствии людей – за счет прохождения бактерицидного потока через закрытую камеру</a:t>
            </a:r>
            <a:r>
              <a:rPr lang="ru-RU" sz="2000" dirty="0" smtClean="0"/>
              <a:t>.</a:t>
            </a:r>
            <a:r>
              <a:rPr lang="ru-RU" sz="2000" i="1" dirty="0" smtClean="0"/>
              <a:t> </a:t>
            </a:r>
            <a:r>
              <a:rPr lang="ru-RU" sz="2000" b="1" i="1" dirty="0" smtClean="0"/>
              <a:t>Принцип работы </a:t>
            </a:r>
            <a:r>
              <a:rPr lang="ru-RU" sz="2000" b="1" i="1" dirty="0" err="1" smtClean="0"/>
              <a:t>рециркуляторов</a:t>
            </a:r>
            <a:r>
              <a:rPr lang="ru-RU" sz="2000" i="1" dirty="0" smtClean="0"/>
              <a:t> заключается в повторном использовании в помещении (рециркуляции) очищенного и/или обеззараженного воздуха.</a:t>
            </a:r>
            <a:r>
              <a:rPr lang="ru-RU" sz="2000" b="1" i="1" dirty="0" smtClean="0"/>
              <a:t> </a:t>
            </a:r>
            <a:endParaRPr lang="ru-RU" sz="2000" i="1" dirty="0" smtClean="0"/>
          </a:p>
          <a:p>
            <a:pPr marL="0" lvl="0" indent="0" algn="just">
              <a:buNone/>
            </a:pPr>
            <a:endParaRPr lang="ru-RU" sz="2800" dirty="0">
              <a:solidFill>
                <a:prstClr val="black"/>
              </a:solidFill>
            </a:endParaRPr>
          </a:p>
          <a:p>
            <a:pPr lvl="0"/>
            <a:endParaRPr lang="ru-RU" sz="1500" dirty="0">
              <a:solidFill>
                <a:prstClr val="black"/>
              </a:solidFill>
            </a:endParaRPr>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284984"/>
            <a:ext cx="1944216"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284984"/>
            <a:ext cx="2304256"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498931"/>
      </p:ext>
    </p:extLst>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TotalTime>
  <Words>618</Words>
  <Application>Microsoft Office PowerPoint</Application>
  <PresentationFormat>Экран (4:3)</PresentationFormat>
  <Paragraphs>133</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 Обучающий семинар на тему:  «ОРГАНИЗАЦИЯ БЕЗОПАСНОЙ БОЛЬНИЧНОЙ СРЕДЫ В УСЛОВИЯХ ЛЕЧЕБНО-ПРОФИЛАКТИЧЕСКОЙ ОРГАНИЗАЦИИ ФТИЗИАТРИЧЕСКОГО ПРОФИЛЯ»   </vt:lpstr>
      <vt:lpstr>Презентация PowerPoint</vt:lpstr>
      <vt:lpstr> В случае, когда существующее старое здание ЛПО оборудовано централизованной вентиляцией, не обеспечивающей достаточный обмен воздуха, в помещениях могут быть использованы: </vt:lpstr>
      <vt:lpstr>Приточно – вытяжная вентиляция </vt:lpstr>
      <vt:lpstr>Презентация PowerPoint</vt:lpstr>
      <vt:lpstr>Периодичность технического обслуживания систем вентиляции: </vt:lpstr>
      <vt:lpstr>Какие типы бактерицидных облучателей используют для обеззараживания воздуха </vt:lpstr>
      <vt:lpstr>По направленности УФ-потока различают бактерицидные облучатели:</vt:lpstr>
      <vt:lpstr> Облучатели закрытого типа (рециркуляторы)</vt:lpstr>
      <vt:lpstr>Комбинированного типа</vt:lpstr>
      <vt:lpstr>Бактерицидная установка</vt:lpstr>
      <vt:lpstr>Презентация PowerPoint</vt:lpstr>
      <vt:lpstr>Как выбрать бактерицидную установку в зависимости от категории помещения</vt:lpstr>
      <vt:lpstr>Внимание:</vt:lpstr>
      <vt:lpstr>Ситуация: какой тип облучателя следует использовать при проведении генеральной уборки </vt:lpstr>
      <vt:lpstr>Ситуация: какие требования предъявляют к помещениям при размещении бактерицидных облучателей </vt:lpstr>
      <vt:lpstr> </vt:lpstr>
      <vt:lpstr>  Как выбрать режим работы УФ-облучателя в зависимости от класса чистоты помещения?</vt:lpstr>
      <vt:lpstr>Внимание: </vt:lpstr>
      <vt:lpstr>Как рассчитать длительность облучения и необходимое количество облучателей?</vt:lpstr>
      <vt:lpstr>Презентация PowerPoint</vt:lpstr>
      <vt:lpstr>Ситуация: как рассчитать длительность УФ-облучения после генеральной уборки?</vt:lpstr>
      <vt:lpstr>Ситуация: как рассчитать время кварцевания помещений разной площади одинаковыми лампами</vt:lpstr>
      <vt:lpstr>Примеры: </vt:lpstr>
      <vt:lpstr>Как учитывать работу УФ-облучателей</vt:lpstr>
      <vt:lpstr>Презентация PowerPoint</vt:lpstr>
      <vt:lpstr>Как проводить проверку и замену бактерицидных ламп?</vt:lpstr>
      <vt:lpstr>Пример: </vt:lpstr>
      <vt:lpstr>Как обрабатывать бактерицидные лапмы?</vt:lpstr>
      <vt:lpstr>Как утилизировать вышедшие из строя бактерицидные облучатели </vt:lpstr>
      <vt:lpstr>Внимание:</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БЕЗОПАСНОЙ БОЛЬНИЧНОЙ СРЕДЫ В УСЛОВИЯХ ЛЕЧЕБНО-ПРОФИЛАКТИЧЕСКОЙ ОРГАНИЗАЦИИ ФТИЗИАТРИЧЕСКОГО ПРОФИЛЯ</dc:title>
  <cp:lastModifiedBy>Gulnar Hafizova1</cp:lastModifiedBy>
  <cp:revision>69</cp:revision>
  <dcterms:modified xsi:type="dcterms:W3CDTF">2016-11-01T09:59:12Z</dcterms:modified>
</cp:coreProperties>
</file>